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759" r:id="rId1"/>
  </p:sldMasterIdLst>
  <p:notesMasterIdLst>
    <p:notesMasterId r:id="rId72"/>
  </p:notesMasterIdLst>
  <p:handoutMasterIdLst>
    <p:handoutMasterId r:id="rId73"/>
  </p:handoutMasterIdLst>
  <p:sldIdLst>
    <p:sldId id="432" r:id="rId2"/>
    <p:sldId id="459" r:id="rId3"/>
    <p:sldId id="479" r:id="rId4"/>
    <p:sldId id="480" r:id="rId5"/>
    <p:sldId id="545" r:id="rId6"/>
    <p:sldId id="498" r:id="rId7"/>
    <p:sldId id="499" r:id="rId8"/>
    <p:sldId id="475" r:id="rId9"/>
    <p:sldId id="501" r:id="rId10"/>
    <p:sldId id="485" r:id="rId11"/>
    <p:sldId id="486" r:id="rId12"/>
    <p:sldId id="488" r:id="rId13"/>
    <p:sldId id="489" r:id="rId14"/>
    <p:sldId id="493" r:id="rId15"/>
    <p:sldId id="494" r:id="rId16"/>
    <p:sldId id="495" r:id="rId17"/>
    <p:sldId id="496" r:id="rId18"/>
    <p:sldId id="497" r:id="rId19"/>
    <p:sldId id="491" r:id="rId20"/>
    <p:sldId id="492" r:id="rId21"/>
    <p:sldId id="503" r:id="rId22"/>
    <p:sldId id="478" r:id="rId23"/>
    <p:sldId id="512" r:id="rId24"/>
    <p:sldId id="513" r:id="rId25"/>
    <p:sldId id="553" r:id="rId26"/>
    <p:sldId id="504" r:id="rId27"/>
    <p:sldId id="505" r:id="rId28"/>
    <p:sldId id="506" r:id="rId29"/>
    <p:sldId id="508" r:id="rId30"/>
    <p:sldId id="507" r:id="rId31"/>
    <p:sldId id="509" r:id="rId32"/>
    <p:sldId id="510" r:id="rId33"/>
    <p:sldId id="511" r:id="rId34"/>
    <p:sldId id="514" r:id="rId35"/>
    <p:sldId id="515" r:id="rId36"/>
    <p:sldId id="516" r:id="rId37"/>
    <p:sldId id="517" r:id="rId38"/>
    <p:sldId id="519" r:id="rId39"/>
    <p:sldId id="520" r:id="rId40"/>
    <p:sldId id="521" r:id="rId41"/>
    <p:sldId id="522" r:id="rId42"/>
    <p:sldId id="523" r:id="rId43"/>
    <p:sldId id="524" r:id="rId44"/>
    <p:sldId id="526" r:id="rId45"/>
    <p:sldId id="525" r:id="rId46"/>
    <p:sldId id="527" r:id="rId47"/>
    <p:sldId id="528" r:id="rId48"/>
    <p:sldId id="529" r:id="rId49"/>
    <p:sldId id="532" r:id="rId50"/>
    <p:sldId id="533" r:id="rId51"/>
    <p:sldId id="534" r:id="rId52"/>
    <p:sldId id="535" r:id="rId53"/>
    <p:sldId id="536" r:id="rId54"/>
    <p:sldId id="537" r:id="rId55"/>
    <p:sldId id="552" r:id="rId56"/>
    <p:sldId id="548" r:id="rId57"/>
    <p:sldId id="549" r:id="rId58"/>
    <p:sldId id="550" r:id="rId59"/>
    <p:sldId id="551" r:id="rId60"/>
    <p:sldId id="538" r:id="rId61"/>
    <p:sldId id="539" r:id="rId62"/>
    <p:sldId id="540" r:id="rId63"/>
    <p:sldId id="541" r:id="rId64"/>
    <p:sldId id="542" r:id="rId65"/>
    <p:sldId id="543" r:id="rId66"/>
    <p:sldId id="544" r:id="rId67"/>
    <p:sldId id="546" r:id="rId68"/>
    <p:sldId id="547" r:id="rId69"/>
    <p:sldId id="476" r:id="rId70"/>
    <p:sldId id="477" r:id="rId7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FF6600"/>
    <a:srgbClr val="FFEBCD"/>
    <a:srgbClr val="FF9933"/>
    <a:srgbClr val="435DBE"/>
    <a:srgbClr val="FFFF00"/>
    <a:srgbClr val="FFFFCC"/>
    <a:srgbClr val="FFFF99"/>
    <a:srgbClr val="1D9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6370" autoAdjust="0"/>
  </p:normalViewPr>
  <p:slideViewPr>
    <p:cSldViewPr>
      <p:cViewPr varScale="1">
        <p:scale>
          <a:sx n="104" d="100"/>
          <a:sy n="104" d="100"/>
        </p:scale>
        <p:origin x="-1392"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45" cy="496888"/>
          </a:xfrm>
          <a:prstGeom prst="rect">
            <a:avLst/>
          </a:prstGeom>
        </p:spPr>
        <p:txBody>
          <a:bodyPr vert="horz" lIns="91440" tIns="45720" rIns="91440" bIns="45720" rtlCol="0"/>
          <a:lstStyle>
            <a:lvl1pPr algn="l">
              <a:defRPr sz="1200">
                <a:cs typeface="+mn-cs"/>
              </a:defRPr>
            </a:lvl1pPr>
          </a:lstStyle>
          <a:p>
            <a:pPr>
              <a:defRPr/>
            </a:pPr>
            <a:endParaRPr lang="en-AU" dirty="0"/>
          </a:p>
        </p:txBody>
      </p:sp>
      <p:sp>
        <p:nvSpPr>
          <p:cNvPr id="3" name="Date Placeholder 2"/>
          <p:cNvSpPr>
            <a:spLocks noGrp="1"/>
          </p:cNvSpPr>
          <p:nvPr>
            <p:ph type="dt" sz="quarter" idx="1"/>
          </p:nvPr>
        </p:nvSpPr>
        <p:spPr>
          <a:xfrm>
            <a:off x="3849911" y="0"/>
            <a:ext cx="2946144" cy="496888"/>
          </a:xfrm>
          <a:prstGeom prst="rect">
            <a:avLst/>
          </a:prstGeom>
        </p:spPr>
        <p:txBody>
          <a:bodyPr vert="horz" lIns="91440" tIns="45720" rIns="91440" bIns="45720" rtlCol="0"/>
          <a:lstStyle>
            <a:lvl1pPr algn="r">
              <a:defRPr sz="1200">
                <a:cs typeface="+mn-cs"/>
              </a:defRPr>
            </a:lvl1pPr>
          </a:lstStyle>
          <a:p>
            <a:pPr>
              <a:defRPr/>
            </a:pPr>
            <a:fld id="{73A4F522-1C2C-4623-90BA-E25F68664E3E}" type="datetimeFigureOut">
              <a:rPr lang="en-AU"/>
              <a:pPr>
                <a:defRPr/>
              </a:pPr>
              <a:t>11/02/2019</a:t>
            </a:fld>
            <a:endParaRPr lang="en-AU" dirty="0"/>
          </a:p>
        </p:txBody>
      </p:sp>
      <p:sp>
        <p:nvSpPr>
          <p:cNvPr id="4" name="Footer Placeholder 3"/>
          <p:cNvSpPr>
            <a:spLocks noGrp="1"/>
          </p:cNvSpPr>
          <p:nvPr>
            <p:ph type="ftr" sz="quarter" idx="2"/>
          </p:nvPr>
        </p:nvSpPr>
        <p:spPr>
          <a:xfrm>
            <a:off x="2" y="9428164"/>
            <a:ext cx="2946145" cy="496887"/>
          </a:xfrm>
          <a:prstGeom prst="rect">
            <a:avLst/>
          </a:prstGeom>
        </p:spPr>
        <p:txBody>
          <a:bodyPr vert="horz" lIns="91440" tIns="45720" rIns="91440" bIns="45720" rtlCol="0" anchor="b"/>
          <a:lstStyle>
            <a:lvl1pPr algn="l">
              <a:defRPr sz="1200">
                <a:cs typeface="+mn-cs"/>
              </a:defRPr>
            </a:lvl1pPr>
          </a:lstStyle>
          <a:p>
            <a:pPr>
              <a:defRPr/>
            </a:pPr>
            <a:endParaRPr lang="en-AU" dirty="0"/>
          </a:p>
        </p:txBody>
      </p:sp>
      <p:sp>
        <p:nvSpPr>
          <p:cNvPr id="5" name="Slide Number Placeholder 4"/>
          <p:cNvSpPr>
            <a:spLocks noGrp="1"/>
          </p:cNvSpPr>
          <p:nvPr>
            <p:ph type="sldNum" sz="quarter" idx="3"/>
          </p:nvPr>
        </p:nvSpPr>
        <p:spPr>
          <a:xfrm>
            <a:off x="3849911" y="9428164"/>
            <a:ext cx="2946144" cy="496887"/>
          </a:xfrm>
          <a:prstGeom prst="rect">
            <a:avLst/>
          </a:prstGeom>
        </p:spPr>
        <p:txBody>
          <a:bodyPr vert="horz" lIns="91440" tIns="45720" rIns="91440" bIns="45720" rtlCol="0" anchor="b"/>
          <a:lstStyle>
            <a:lvl1pPr algn="r">
              <a:defRPr sz="1200">
                <a:cs typeface="+mn-cs"/>
              </a:defRPr>
            </a:lvl1pPr>
          </a:lstStyle>
          <a:p>
            <a:pPr>
              <a:defRPr/>
            </a:pPr>
            <a:fld id="{0FC291CC-1458-4505-8585-C2695AD936E9}" type="slidenum">
              <a:rPr lang="en-AU"/>
              <a:pPr>
                <a:defRPr/>
              </a:pPr>
              <a:t>‹#›</a:t>
            </a:fld>
            <a:endParaRPr lang="en-AU" dirty="0"/>
          </a:p>
        </p:txBody>
      </p:sp>
    </p:spTree>
    <p:extLst>
      <p:ext uri="{BB962C8B-B14F-4D97-AF65-F5344CB8AC3E}">
        <p14:creationId xmlns:p14="http://schemas.microsoft.com/office/powerpoint/2010/main" val="2084662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45" cy="496888"/>
          </a:xfrm>
          <a:prstGeom prst="rect">
            <a:avLst/>
          </a:prstGeom>
        </p:spPr>
        <p:txBody>
          <a:bodyPr vert="horz" lIns="91440" tIns="45720" rIns="91440" bIns="45720" rtlCol="0"/>
          <a:lstStyle>
            <a:lvl1pPr algn="l">
              <a:defRPr sz="1200">
                <a:cs typeface="+mn-cs"/>
              </a:defRPr>
            </a:lvl1pPr>
          </a:lstStyle>
          <a:p>
            <a:pPr>
              <a:defRPr/>
            </a:pPr>
            <a:endParaRPr lang="en-AU" dirty="0"/>
          </a:p>
        </p:txBody>
      </p:sp>
      <p:sp>
        <p:nvSpPr>
          <p:cNvPr id="3" name="Date Placeholder 2"/>
          <p:cNvSpPr>
            <a:spLocks noGrp="1"/>
          </p:cNvSpPr>
          <p:nvPr>
            <p:ph type="dt" idx="1"/>
          </p:nvPr>
        </p:nvSpPr>
        <p:spPr>
          <a:xfrm>
            <a:off x="3849911" y="0"/>
            <a:ext cx="2946144" cy="496888"/>
          </a:xfrm>
          <a:prstGeom prst="rect">
            <a:avLst/>
          </a:prstGeom>
        </p:spPr>
        <p:txBody>
          <a:bodyPr vert="horz" lIns="91440" tIns="45720" rIns="91440" bIns="45720" rtlCol="0"/>
          <a:lstStyle>
            <a:lvl1pPr algn="r">
              <a:defRPr sz="1200">
                <a:cs typeface="+mn-cs"/>
              </a:defRPr>
            </a:lvl1pPr>
          </a:lstStyle>
          <a:p>
            <a:pPr>
              <a:defRPr/>
            </a:pPr>
            <a:fld id="{8D561BDF-6EB8-431F-8E88-D3DC929D0BAE}" type="datetimeFigureOut">
              <a:rPr lang="en-AU"/>
              <a:pPr>
                <a:defRPr/>
              </a:pPr>
              <a:t>11/02/2019</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0254" y="4714876"/>
            <a:ext cx="543716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2" y="9428164"/>
            <a:ext cx="2946145" cy="496887"/>
          </a:xfrm>
          <a:prstGeom prst="rect">
            <a:avLst/>
          </a:prstGeom>
        </p:spPr>
        <p:txBody>
          <a:bodyPr vert="horz" lIns="91440" tIns="45720" rIns="91440" bIns="45720" rtlCol="0" anchor="b"/>
          <a:lstStyle>
            <a:lvl1pPr algn="l">
              <a:defRPr sz="1200">
                <a:cs typeface="+mn-cs"/>
              </a:defRPr>
            </a:lvl1pPr>
          </a:lstStyle>
          <a:p>
            <a:pPr>
              <a:defRPr/>
            </a:pPr>
            <a:endParaRPr lang="en-AU" dirty="0"/>
          </a:p>
        </p:txBody>
      </p:sp>
      <p:sp>
        <p:nvSpPr>
          <p:cNvPr id="7" name="Slide Number Placeholder 6"/>
          <p:cNvSpPr>
            <a:spLocks noGrp="1"/>
          </p:cNvSpPr>
          <p:nvPr>
            <p:ph type="sldNum" sz="quarter" idx="5"/>
          </p:nvPr>
        </p:nvSpPr>
        <p:spPr>
          <a:xfrm>
            <a:off x="3849911" y="9428164"/>
            <a:ext cx="2946144" cy="496887"/>
          </a:xfrm>
          <a:prstGeom prst="rect">
            <a:avLst/>
          </a:prstGeom>
        </p:spPr>
        <p:txBody>
          <a:bodyPr vert="horz" lIns="91440" tIns="45720" rIns="91440" bIns="45720" rtlCol="0" anchor="b"/>
          <a:lstStyle>
            <a:lvl1pPr algn="r">
              <a:defRPr sz="1200">
                <a:cs typeface="+mn-cs"/>
              </a:defRPr>
            </a:lvl1pPr>
          </a:lstStyle>
          <a:p>
            <a:pPr>
              <a:defRPr/>
            </a:pPr>
            <a:fld id="{08DFAC82-A090-47D1-810E-73436DEDB609}" type="slidenum">
              <a:rPr lang="en-AU"/>
              <a:pPr>
                <a:defRPr/>
              </a:pPr>
              <a:t>‹#›</a:t>
            </a:fld>
            <a:endParaRPr lang="en-AU" dirty="0"/>
          </a:p>
        </p:txBody>
      </p:sp>
    </p:spTree>
    <p:extLst>
      <p:ext uri="{BB962C8B-B14F-4D97-AF65-F5344CB8AC3E}">
        <p14:creationId xmlns:p14="http://schemas.microsoft.com/office/powerpoint/2010/main" val="4272979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E52D9CF-1D7A-4397-A95D-C952AF1DD9CF}" type="slidenum">
              <a:rPr lang="en-US"/>
              <a:pPr>
                <a:defRPr/>
              </a:pPr>
              <a:t>‹#›</a:t>
            </a:fld>
            <a:endParaRPr lang="en-US" dirty="0"/>
          </a:p>
        </p:txBody>
      </p:sp>
    </p:spTree>
    <p:extLst>
      <p:ext uri="{BB962C8B-B14F-4D97-AF65-F5344CB8AC3E}">
        <p14:creationId xmlns:p14="http://schemas.microsoft.com/office/powerpoint/2010/main" val="215684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A4C774FF-A2F8-4EFC-8826-A9AB1E511766}" type="slidenum">
              <a:rPr lang="en-US"/>
              <a:pPr>
                <a:defRPr/>
              </a:pPr>
              <a:t>‹#›</a:t>
            </a:fld>
            <a:endParaRPr lang="en-US" dirty="0"/>
          </a:p>
        </p:txBody>
      </p:sp>
    </p:spTree>
    <p:extLst>
      <p:ext uri="{BB962C8B-B14F-4D97-AF65-F5344CB8AC3E}">
        <p14:creationId xmlns:p14="http://schemas.microsoft.com/office/powerpoint/2010/main" val="369610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FC54C4F-9085-40DD-85EB-7CCA20A0581A}" type="slidenum">
              <a:rPr lang="en-US"/>
              <a:pPr>
                <a:defRPr/>
              </a:pPr>
              <a:t>‹#›</a:t>
            </a:fld>
            <a:endParaRPr lang="en-US" dirty="0"/>
          </a:p>
        </p:txBody>
      </p:sp>
    </p:spTree>
    <p:extLst>
      <p:ext uri="{BB962C8B-B14F-4D97-AF65-F5344CB8AC3E}">
        <p14:creationId xmlns:p14="http://schemas.microsoft.com/office/powerpoint/2010/main" val="370649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8D7B31C-773A-4F2E-822D-CD981CF0506B}" type="slidenum">
              <a:rPr lang="en-US"/>
              <a:pPr>
                <a:defRPr/>
              </a:pPr>
              <a:t>‹#›</a:t>
            </a:fld>
            <a:endParaRPr lang="en-US" dirty="0"/>
          </a:p>
        </p:txBody>
      </p:sp>
    </p:spTree>
    <p:extLst>
      <p:ext uri="{BB962C8B-B14F-4D97-AF65-F5344CB8AC3E}">
        <p14:creationId xmlns:p14="http://schemas.microsoft.com/office/powerpoint/2010/main" val="353453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70CBA5CD-5DCA-4431-8A7B-6BA0D41498F7}" type="slidenum">
              <a:rPr lang="en-US"/>
              <a:pPr>
                <a:defRPr/>
              </a:pPr>
              <a:t>‹#›</a:t>
            </a:fld>
            <a:endParaRPr lang="en-US" dirty="0"/>
          </a:p>
        </p:txBody>
      </p:sp>
    </p:spTree>
    <p:extLst>
      <p:ext uri="{BB962C8B-B14F-4D97-AF65-F5344CB8AC3E}">
        <p14:creationId xmlns:p14="http://schemas.microsoft.com/office/powerpoint/2010/main" val="419471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C813830B-DED9-4D3E-97DD-6F05EBB65038}" type="slidenum">
              <a:rPr lang="en-US"/>
              <a:pPr>
                <a:defRPr/>
              </a:pPr>
              <a:t>‹#›</a:t>
            </a:fld>
            <a:endParaRPr lang="en-US" dirty="0"/>
          </a:p>
        </p:txBody>
      </p:sp>
    </p:spTree>
    <p:extLst>
      <p:ext uri="{BB962C8B-B14F-4D97-AF65-F5344CB8AC3E}">
        <p14:creationId xmlns:p14="http://schemas.microsoft.com/office/powerpoint/2010/main" val="14554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8376E6C0-E388-4C8F-A7C0-304BAFE0A7B1}" type="slidenum">
              <a:rPr lang="en-US"/>
              <a:pPr>
                <a:defRPr/>
              </a:pPr>
              <a:t>‹#›</a:t>
            </a:fld>
            <a:endParaRPr lang="en-US" dirty="0"/>
          </a:p>
        </p:txBody>
      </p:sp>
    </p:spTree>
    <p:extLst>
      <p:ext uri="{BB962C8B-B14F-4D97-AF65-F5344CB8AC3E}">
        <p14:creationId xmlns:p14="http://schemas.microsoft.com/office/powerpoint/2010/main" val="345367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18217539-840B-42E2-B0BB-394D285F385C}" type="slidenum">
              <a:rPr lang="en-US"/>
              <a:pPr>
                <a:defRPr/>
              </a:pPr>
              <a:t>‹#›</a:t>
            </a:fld>
            <a:endParaRPr lang="en-US" dirty="0"/>
          </a:p>
        </p:txBody>
      </p:sp>
    </p:spTree>
    <p:extLst>
      <p:ext uri="{BB962C8B-B14F-4D97-AF65-F5344CB8AC3E}">
        <p14:creationId xmlns:p14="http://schemas.microsoft.com/office/powerpoint/2010/main" val="295886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85C0914D-301C-4B9B-9A11-3A40979AD7F7}" type="slidenum">
              <a:rPr lang="en-US"/>
              <a:pPr>
                <a:defRPr/>
              </a:pPr>
              <a:t>‹#›</a:t>
            </a:fld>
            <a:endParaRPr lang="en-US" dirty="0"/>
          </a:p>
        </p:txBody>
      </p:sp>
    </p:spTree>
    <p:extLst>
      <p:ext uri="{BB962C8B-B14F-4D97-AF65-F5344CB8AC3E}">
        <p14:creationId xmlns:p14="http://schemas.microsoft.com/office/powerpoint/2010/main" val="100879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7F715DBD-C553-4C40-80D7-B1F5D3205217}" type="slidenum">
              <a:rPr lang="en-US"/>
              <a:pPr>
                <a:defRPr/>
              </a:pPr>
              <a:t>‹#›</a:t>
            </a:fld>
            <a:endParaRPr lang="en-US" dirty="0"/>
          </a:p>
        </p:txBody>
      </p:sp>
    </p:spTree>
    <p:extLst>
      <p:ext uri="{BB962C8B-B14F-4D97-AF65-F5344CB8AC3E}">
        <p14:creationId xmlns:p14="http://schemas.microsoft.com/office/powerpoint/2010/main" val="254952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F2AD90D7-AD9F-49DD-9723-D5C1817DECDE}" type="slidenum">
              <a:rPr lang="en-US"/>
              <a:pPr>
                <a:defRPr/>
              </a:pPr>
              <a:t>‹#›</a:t>
            </a:fld>
            <a:endParaRPr lang="en-US" dirty="0"/>
          </a:p>
        </p:txBody>
      </p:sp>
    </p:spTree>
    <p:extLst>
      <p:ext uri="{BB962C8B-B14F-4D97-AF65-F5344CB8AC3E}">
        <p14:creationId xmlns:p14="http://schemas.microsoft.com/office/powerpoint/2010/main" val="343862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75711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Flowchart: Document 6"/>
          <p:cNvSpPr/>
          <p:nvPr userDrawn="1"/>
        </p:nvSpPr>
        <p:spPr>
          <a:xfrm flipV="1">
            <a:off x="0" y="6308724"/>
            <a:ext cx="9144000" cy="549275"/>
          </a:xfrm>
          <a:prstGeom prst="flowChartDocumen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4" descr="gacola3_ver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6416" y="92076"/>
            <a:ext cx="779338" cy="99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55877"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2877" y="6431541"/>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1877" y="6431541"/>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cs typeface="+mn-cs"/>
              </a:defRPr>
            </a:lvl1pPr>
          </a:lstStyle>
          <a:p>
            <a:pPr>
              <a:defRPr/>
            </a:pPr>
            <a:fld id="{27EF2AFE-BEBE-41CC-B8F0-69D054A5C9B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6288" r:id="rId1"/>
    <p:sldLayoutId id="2147486289" r:id="rId2"/>
    <p:sldLayoutId id="2147486290" r:id="rId3"/>
    <p:sldLayoutId id="2147486291" r:id="rId4"/>
    <p:sldLayoutId id="2147486292" r:id="rId5"/>
    <p:sldLayoutId id="2147486293" r:id="rId6"/>
    <p:sldLayoutId id="2147486294" r:id="rId7"/>
    <p:sldLayoutId id="2147486295" r:id="rId8"/>
    <p:sldLayoutId id="2147486296" r:id="rId9"/>
    <p:sldLayoutId id="2147486297" r:id="rId10"/>
    <p:sldLayoutId id="2147486298" r:id="rId11"/>
  </p:sldLayoutIdLst>
  <p:txStyles>
    <p:titleStyle>
      <a:lvl1pPr algn="l"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upport.gymnastics.org.au/article/127-athlete-coding-guid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support.gymnastics.org.au/article/177-new-club-importer-report-requirement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support.gymnastics.org.au/article/177-new-club-importer-report-requirement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support@gymnastics.org.au" TargetMode="External"/><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hyperlink" Target="https://support.gymnastics.org.au/article/85-how-to-manage-duplicate-athlete-record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upport.gymnastics.org.au/article/76-how-to-request-an-athlete-transfer"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s://support.gymnastics.org.au/article/71-how-to-request-or-renew-a-multi-club-athlete"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support.gymnastics.org.au/article/177-new-club-importer-report-requirementss"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gymnastics.org.au/article/172-club-import-validation-template" TargetMode="External"/><Relationship Id="rId2" Type="http://schemas.openxmlformats.org/officeDocument/2006/relationships/hyperlink" Target="https://support.gymnastics.org.au/article/177-new-club-importer-report-requirements" TargetMode="External"/><Relationship Id="rId1" Type="http://schemas.openxmlformats.org/officeDocument/2006/relationships/slideLayout" Target="../slideLayouts/slideLayout2.xml"/><Relationship Id="rId4" Type="http://schemas.openxmlformats.org/officeDocument/2006/relationships/hyperlink" Target="https://www.extendoffice.com/documents/excel/2875-excel-remove-all-commas.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support.gymnastics.org.au/article/177-new-club-importer-report-requirementss"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extendoffice.com/documents/excel/2875-excel-remove-all-commas.html"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mailto:support@gymnastics.org.au" TargetMode="External"/><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mailto:support@gymnastics.org.au" TargetMode="External"/><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mailto:support@gymnastics.org.au" TargetMode="External"/><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hyperlink" Target="https://support.gymnastics.org.au/article/85-how-to-manage-duplicate-athlete-record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support.gymnastics.org.au/article/76-how-to-request-an-athlete-transfer" TargetMode="External"/><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hyperlink" Target="https://support.gymnastics.org.au/article/71-how-to-request-or-renew-a-multi-club-athlete"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support.gymnastics.org.au/article/134-add-or-transfer-an-athlete-form" TargetMode="External"/><Relationship Id="rId2" Type="http://schemas.openxmlformats.org/officeDocument/2006/relationships/hyperlink" Target="https://support.gymnastics.org.au/article/82-how-to-renew-athletes-in-bulk-bulk-renew"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support.gymnastics.org.au/conversation/new/7" TargetMode="External"/><Relationship Id="rId2" Type="http://schemas.openxmlformats.org/officeDocument/2006/relationships/hyperlink" Target="https://support.gymnastics.org.au/article/171-club-importer" TargetMode="External"/><Relationship Id="rId1" Type="http://schemas.openxmlformats.org/officeDocument/2006/relationships/slideLayout" Target="../slideLayouts/slideLayout2.xml"/><Relationship Id="rId4" Type="http://schemas.openxmlformats.org/officeDocument/2006/relationships/hyperlink" Target="mailto:support@gymnastics.org.a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support.gymnastics.org.au/article/177-new-club-importer-report-require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D82404-DE04-4EB7-ABB0-28CAF121D8C8}"/>
              </a:ext>
            </a:extLst>
          </p:cNvPr>
          <p:cNvSpPr>
            <a:spLocks noGrp="1"/>
          </p:cNvSpPr>
          <p:nvPr>
            <p:ph type="title"/>
          </p:nvPr>
        </p:nvSpPr>
        <p:spPr>
          <a:xfrm>
            <a:off x="287016" y="1124744"/>
            <a:ext cx="8856984" cy="1143000"/>
          </a:xfrm>
        </p:spPr>
        <p:txBody>
          <a:bodyPr/>
          <a:lstStyle/>
          <a:p>
            <a:r>
              <a:rPr lang="en-AU" dirty="0"/>
              <a:t>New Club Importer</a:t>
            </a:r>
            <a:r>
              <a:rPr lang="en-AU" b="0" dirty="0"/>
              <a:t/>
            </a:r>
            <a:br>
              <a:rPr lang="en-AU" b="0" dirty="0"/>
            </a:br>
            <a:r>
              <a:rPr lang="en-AU" b="0" dirty="0"/>
              <a:t>Upload Process</a:t>
            </a:r>
          </a:p>
        </p:txBody>
      </p:sp>
      <p:sp>
        <p:nvSpPr>
          <p:cNvPr id="5" name="TextBox 4">
            <a:extLst>
              <a:ext uri="{FF2B5EF4-FFF2-40B4-BE49-F238E27FC236}">
                <a16:creationId xmlns="" xmlns:a16="http://schemas.microsoft.com/office/drawing/2014/main" id="{FDCFAC81-6A6D-4834-A4B5-4AF17A05768A}"/>
              </a:ext>
            </a:extLst>
          </p:cNvPr>
          <p:cNvSpPr txBox="1"/>
          <p:nvPr/>
        </p:nvSpPr>
        <p:spPr>
          <a:xfrm>
            <a:off x="179512" y="6381328"/>
            <a:ext cx="5688632" cy="369332"/>
          </a:xfrm>
          <a:prstGeom prst="rect">
            <a:avLst/>
          </a:prstGeom>
          <a:noFill/>
        </p:spPr>
        <p:txBody>
          <a:bodyPr wrap="square" rtlCol="0">
            <a:spAutoFit/>
          </a:bodyPr>
          <a:lstStyle/>
          <a:p>
            <a:r>
              <a:rPr lang="en-AU" dirty="0">
                <a:solidFill>
                  <a:schemeClr val="bg1"/>
                </a:solidFill>
              </a:rPr>
              <a:t>January 2019 Version 1.0</a:t>
            </a:r>
          </a:p>
        </p:txBody>
      </p:sp>
      <p:pic>
        <p:nvPicPr>
          <p:cNvPr id="1028" name="Picture 4" descr="http://gymnastics.org.au/images/national/Gymsports/Mens_Artistic_Gymnastics/MAG.png">
            <a:extLst>
              <a:ext uri="{FF2B5EF4-FFF2-40B4-BE49-F238E27FC236}">
                <a16:creationId xmlns="" xmlns:a16="http://schemas.microsoft.com/office/drawing/2014/main" id="{7DF75297-217A-407C-B0D6-EF740D4BB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5616624" cy="374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6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64A297-002E-4368-89A6-73ED663F03CB}"/>
              </a:ext>
            </a:extLst>
          </p:cNvPr>
          <p:cNvSpPr>
            <a:spLocks noGrp="1"/>
          </p:cNvSpPr>
          <p:nvPr>
            <p:ph type="title"/>
          </p:nvPr>
        </p:nvSpPr>
        <p:spPr>
          <a:xfrm>
            <a:off x="395536" y="0"/>
            <a:ext cx="7571184" cy="1143000"/>
          </a:xfrm>
        </p:spPr>
        <p:txBody>
          <a:bodyPr/>
          <a:lstStyle/>
          <a:p>
            <a:r>
              <a:rPr lang="en-AU" dirty="0"/>
              <a:t>Fields required for the </a:t>
            </a:r>
            <a:br>
              <a:rPr lang="en-AU" dirty="0"/>
            </a:br>
            <a:r>
              <a:rPr lang="en-AU" dirty="0"/>
              <a:t>new Club Importer Part 1</a:t>
            </a:r>
          </a:p>
        </p:txBody>
      </p:sp>
      <p:graphicFrame>
        <p:nvGraphicFramePr>
          <p:cNvPr id="3" name="Table 2">
            <a:extLst>
              <a:ext uri="{FF2B5EF4-FFF2-40B4-BE49-F238E27FC236}">
                <a16:creationId xmlns="" xmlns:a16="http://schemas.microsoft.com/office/drawing/2014/main" id="{69F1491C-8C09-4369-88D5-CF4FEC3D01DF}"/>
              </a:ext>
            </a:extLst>
          </p:cNvPr>
          <p:cNvGraphicFramePr>
            <a:graphicFrameLocks noGrp="1"/>
          </p:cNvGraphicFramePr>
          <p:nvPr>
            <p:extLst>
              <p:ext uri="{D42A27DB-BD31-4B8C-83A1-F6EECF244321}">
                <p14:modId xmlns:p14="http://schemas.microsoft.com/office/powerpoint/2010/main" val="2299571296"/>
              </p:ext>
            </p:extLst>
          </p:nvPr>
        </p:nvGraphicFramePr>
        <p:xfrm>
          <a:off x="179512" y="1628800"/>
          <a:ext cx="8784976" cy="4634761"/>
        </p:xfrm>
        <a:graphic>
          <a:graphicData uri="http://schemas.openxmlformats.org/drawingml/2006/table">
            <a:tbl>
              <a:tblPr firstRow="1" bandRow="1">
                <a:tableStyleId>{21E4AEA4-8DFA-4A89-87EB-49C32662AFE0}</a:tableStyleId>
              </a:tblPr>
              <a:tblGrid>
                <a:gridCol w="616303">
                  <a:extLst>
                    <a:ext uri="{9D8B030D-6E8A-4147-A177-3AD203B41FA5}">
                      <a16:colId xmlns="" xmlns:a16="http://schemas.microsoft.com/office/drawing/2014/main" val="3640547975"/>
                    </a:ext>
                  </a:extLst>
                </a:gridCol>
                <a:gridCol w="1078110">
                  <a:extLst>
                    <a:ext uri="{9D8B030D-6E8A-4147-A177-3AD203B41FA5}">
                      <a16:colId xmlns="" xmlns:a16="http://schemas.microsoft.com/office/drawing/2014/main" val="2993890209"/>
                    </a:ext>
                  </a:extLst>
                </a:gridCol>
                <a:gridCol w="1354918">
                  <a:extLst>
                    <a:ext uri="{9D8B030D-6E8A-4147-A177-3AD203B41FA5}">
                      <a16:colId xmlns="" xmlns:a16="http://schemas.microsoft.com/office/drawing/2014/main" val="1889039826"/>
                    </a:ext>
                  </a:extLst>
                </a:gridCol>
                <a:gridCol w="943840">
                  <a:extLst>
                    <a:ext uri="{9D8B030D-6E8A-4147-A177-3AD203B41FA5}">
                      <a16:colId xmlns="" xmlns:a16="http://schemas.microsoft.com/office/drawing/2014/main" val="1466187804"/>
                    </a:ext>
                  </a:extLst>
                </a:gridCol>
                <a:gridCol w="4791805">
                  <a:extLst>
                    <a:ext uri="{9D8B030D-6E8A-4147-A177-3AD203B41FA5}">
                      <a16:colId xmlns="" xmlns:a16="http://schemas.microsoft.com/office/drawing/2014/main" val="1572657064"/>
                    </a:ext>
                  </a:extLst>
                </a:gridCol>
              </a:tblGrid>
              <a:tr h="442726">
                <a:tc>
                  <a:txBody>
                    <a:bodyPr/>
                    <a:lstStyle/>
                    <a:p>
                      <a:pPr>
                        <a:lnSpc>
                          <a:spcPct val="107000"/>
                        </a:lnSpc>
                        <a:spcAft>
                          <a:spcPts val="0"/>
                        </a:spcAft>
                      </a:pPr>
                      <a:r>
                        <a:rPr lang="en-AU" sz="1000">
                          <a:effectLst/>
                        </a:rPr>
                        <a:t>Column Number</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rPr>
                        <a:t>Column Header</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rPr>
                        <a:t>Is this field mandatory for Gymnastics Australia club importer to work?</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a:lnSpc>
                          <a:spcPct val="107000"/>
                        </a:lnSpc>
                        <a:spcAft>
                          <a:spcPts val="0"/>
                        </a:spcAft>
                      </a:pPr>
                      <a:r>
                        <a:rPr lang="en-AU" sz="1000">
                          <a:effectLst/>
                        </a:rPr>
                        <a:t>Recommended column format in Excel</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a:lnSpc>
                          <a:spcPct val="107000"/>
                        </a:lnSpc>
                        <a:spcAft>
                          <a:spcPts val="0"/>
                        </a:spcAft>
                      </a:pPr>
                      <a:r>
                        <a:rPr lang="en-AU" sz="1000" dirty="0">
                          <a:effectLst/>
                        </a:rPr>
                        <a:t>Notes</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extLst>
                  <a:ext uri="{0D108BD9-81ED-4DB2-BD59-A6C34878D82A}">
                    <a16:rowId xmlns="" xmlns:a16="http://schemas.microsoft.com/office/drawing/2014/main" val="1613636107"/>
                  </a:ext>
                </a:extLst>
              </a:tr>
              <a:tr h="176839">
                <a:tc>
                  <a:txBody>
                    <a:bodyPr/>
                    <a:lstStyle/>
                    <a:p>
                      <a:pPr>
                        <a:lnSpc>
                          <a:spcPct val="107000"/>
                        </a:lnSpc>
                        <a:spcAft>
                          <a:spcPts val="0"/>
                        </a:spcAft>
                      </a:pPr>
                      <a:r>
                        <a:rPr lang="en-AU" sz="1000">
                          <a:effectLst/>
                        </a:rPr>
                        <a:t>1</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dirty="0" err="1">
                          <a:effectLst/>
                          <a:highlight>
                            <a:srgbClr val="FFFF00"/>
                          </a:highlight>
                        </a:rPr>
                        <a:t>LastName</a:t>
                      </a:r>
                      <a:endPar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gn="ctr">
                        <a:lnSpc>
                          <a:spcPct val="107000"/>
                        </a:lnSpc>
                        <a:spcAft>
                          <a:spcPts val="0"/>
                        </a:spcAft>
                      </a:pPr>
                      <a:r>
                        <a:rPr lang="en-AU" sz="1000" dirty="0">
                          <a:effectLst/>
                          <a:highlight>
                            <a:srgbClr val="FFFF00"/>
                          </a:highlight>
                        </a:rPr>
                        <a:t>Yes</a:t>
                      </a:r>
                      <a:endPar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rPr>
                        <a:t>Text</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rowSpan="3">
                  <a:txBody>
                    <a:bodyPr/>
                    <a:lstStyle/>
                    <a:p>
                      <a:pPr marL="342900" lvl="0" indent="-342900">
                        <a:lnSpc>
                          <a:spcPct val="107000"/>
                        </a:lnSpc>
                        <a:spcAft>
                          <a:spcPts val="0"/>
                        </a:spcAft>
                        <a:buFont typeface="Symbol" panose="05050102010706020507" pitchFamily="18" charset="2"/>
                        <a:buChar char=""/>
                      </a:pPr>
                      <a:r>
                        <a:rPr lang="en-AU" sz="1000">
                          <a:effectLst/>
                        </a:rPr>
                        <a:t>These must be separate fields</a:t>
                      </a:r>
                    </a:p>
                    <a:p>
                      <a:pPr marL="342900" lvl="0" indent="-342900">
                        <a:lnSpc>
                          <a:spcPct val="107000"/>
                        </a:lnSpc>
                        <a:spcAft>
                          <a:spcPts val="0"/>
                        </a:spcAft>
                        <a:buFont typeface="Symbol" panose="05050102010706020507" pitchFamily="18" charset="2"/>
                        <a:buChar char=""/>
                      </a:pPr>
                      <a:r>
                        <a:rPr lang="en-AU" sz="1000">
                          <a:effectLst/>
                        </a:rPr>
                        <a:t>Character limits:</a:t>
                      </a:r>
                    </a:p>
                    <a:p>
                      <a:pPr marL="742950" lvl="1" indent="-285750">
                        <a:lnSpc>
                          <a:spcPct val="107000"/>
                        </a:lnSpc>
                        <a:spcAft>
                          <a:spcPts val="0"/>
                        </a:spcAft>
                        <a:buFont typeface="Courier New" panose="02070309020205020404" pitchFamily="49" charset="0"/>
                        <a:buChar char="o"/>
                      </a:pPr>
                      <a:r>
                        <a:rPr lang="en-AU" sz="1000">
                          <a:effectLst/>
                        </a:rPr>
                        <a:t>First Name: 20 characters</a:t>
                      </a:r>
                    </a:p>
                    <a:p>
                      <a:pPr marL="742950" lvl="1" indent="-285750">
                        <a:lnSpc>
                          <a:spcPct val="107000"/>
                        </a:lnSpc>
                        <a:spcAft>
                          <a:spcPts val="0"/>
                        </a:spcAft>
                        <a:buFont typeface="Courier New" panose="02070309020205020404" pitchFamily="49" charset="0"/>
                        <a:buChar char="o"/>
                      </a:pPr>
                      <a:r>
                        <a:rPr lang="en-AU" sz="1000">
                          <a:effectLst/>
                        </a:rPr>
                        <a:t>Middle name: 20 characters</a:t>
                      </a:r>
                    </a:p>
                    <a:p>
                      <a:pPr marL="742950" lvl="1" indent="-285750">
                        <a:lnSpc>
                          <a:spcPct val="107000"/>
                        </a:lnSpc>
                        <a:spcAft>
                          <a:spcPts val="0"/>
                        </a:spcAft>
                        <a:buFont typeface="Courier New" panose="02070309020205020404" pitchFamily="49" charset="0"/>
                        <a:buChar char="o"/>
                      </a:pPr>
                      <a:r>
                        <a:rPr lang="en-AU" sz="1000">
                          <a:effectLst/>
                        </a:rPr>
                        <a:t>Last Name: 30 characters</a:t>
                      </a:r>
                    </a:p>
                    <a:p>
                      <a:pPr marL="342900" lvl="0" indent="-342900">
                        <a:lnSpc>
                          <a:spcPct val="107000"/>
                        </a:lnSpc>
                        <a:spcAft>
                          <a:spcPts val="0"/>
                        </a:spcAft>
                        <a:buFont typeface="Symbol" panose="05050102010706020507" pitchFamily="18" charset="2"/>
                        <a:buChar char=""/>
                      </a:pPr>
                      <a:r>
                        <a:rPr lang="en-AU" sz="1000">
                          <a:effectLst/>
                        </a:rPr>
                        <a:t>Leading spaces in name must be removed – otherwise this creates a new record.</a:t>
                      </a:r>
                    </a:p>
                    <a:p>
                      <a:pPr marL="342900" lvl="0" indent="-342900">
                        <a:lnSpc>
                          <a:spcPct val="107000"/>
                        </a:lnSpc>
                        <a:spcAft>
                          <a:spcPts val="0"/>
                        </a:spcAft>
                        <a:buFont typeface="Symbol" panose="05050102010706020507" pitchFamily="18" charset="2"/>
                        <a:buChar char=""/>
                      </a:pPr>
                      <a:r>
                        <a:rPr lang="en-AU" sz="1000">
                          <a:effectLst/>
                        </a:rPr>
                        <a:t>No commas</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extLst>
                  <a:ext uri="{0D108BD9-81ED-4DB2-BD59-A6C34878D82A}">
                    <a16:rowId xmlns="" xmlns:a16="http://schemas.microsoft.com/office/drawing/2014/main" val="3207558770"/>
                  </a:ext>
                </a:extLst>
              </a:tr>
              <a:tr h="176839">
                <a:tc>
                  <a:txBody>
                    <a:bodyPr/>
                    <a:lstStyle/>
                    <a:p>
                      <a:pPr>
                        <a:lnSpc>
                          <a:spcPct val="107000"/>
                        </a:lnSpc>
                        <a:spcAft>
                          <a:spcPts val="0"/>
                        </a:spcAft>
                      </a:pPr>
                      <a:r>
                        <a:rPr lang="en-AU" sz="1000">
                          <a:effectLst/>
                        </a:rPr>
                        <a:t>2</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highlight>
                            <a:srgbClr val="FFFF00"/>
                          </a:highlight>
                        </a:rPr>
                        <a:t>FirstName</a:t>
                      </a:r>
                      <a:endParaRPr lang="en-AU" sz="100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gn="ctr">
                        <a:lnSpc>
                          <a:spcPct val="107000"/>
                        </a:lnSpc>
                        <a:spcAft>
                          <a:spcPts val="0"/>
                        </a:spcAft>
                      </a:pPr>
                      <a:r>
                        <a:rPr lang="en-AU" sz="1000" dirty="0">
                          <a:effectLst/>
                          <a:highlight>
                            <a:srgbClr val="FFFF00"/>
                          </a:highlight>
                        </a:rPr>
                        <a:t>Yes</a:t>
                      </a:r>
                      <a:endPar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rPr>
                        <a:t>Text</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vMerge="1">
                  <a:txBody>
                    <a:bodyPr/>
                    <a:lstStyle/>
                    <a:p>
                      <a:endParaRPr lang="en-AU"/>
                    </a:p>
                  </a:txBody>
                  <a:tcPr/>
                </a:tc>
                <a:extLst>
                  <a:ext uri="{0D108BD9-81ED-4DB2-BD59-A6C34878D82A}">
                    <a16:rowId xmlns="" xmlns:a16="http://schemas.microsoft.com/office/drawing/2014/main" val="1558001427"/>
                  </a:ext>
                </a:extLst>
              </a:tr>
              <a:tr h="884200">
                <a:tc>
                  <a:txBody>
                    <a:bodyPr/>
                    <a:lstStyle/>
                    <a:p>
                      <a:pPr>
                        <a:lnSpc>
                          <a:spcPct val="107000"/>
                        </a:lnSpc>
                        <a:spcAft>
                          <a:spcPts val="0"/>
                        </a:spcAft>
                      </a:pPr>
                      <a:r>
                        <a:rPr lang="en-AU" sz="1000">
                          <a:effectLst/>
                        </a:rPr>
                        <a:t>3</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dirty="0" err="1">
                          <a:effectLst/>
                        </a:rPr>
                        <a:t>MiddleName</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gn="ctr">
                        <a:lnSpc>
                          <a:spcPct val="107000"/>
                        </a:lnSpc>
                        <a:spcAft>
                          <a:spcPts val="0"/>
                        </a:spcAft>
                      </a:pPr>
                      <a:r>
                        <a:rPr lang="en-AU" sz="1000">
                          <a:effectLst/>
                        </a:rPr>
                        <a:t>No</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dirty="0">
                          <a:effectLst/>
                        </a:rPr>
                        <a:t>Text</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vMerge="1">
                  <a:txBody>
                    <a:bodyPr/>
                    <a:lstStyle/>
                    <a:p>
                      <a:endParaRPr lang="en-AU"/>
                    </a:p>
                  </a:txBody>
                  <a:tcPr/>
                </a:tc>
                <a:extLst>
                  <a:ext uri="{0D108BD9-81ED-4DB2-BD59-A6C34878D82A}">
                    <a16:rowId xmlns="" xmlns:a16="http://schemas.microsoft.com/office/drawing/2014/main" val="3550810339"/>
                  </a:ext>
                </a:extLst>
              </a:tr>
              <a:tr h="353679">
                <a:tc>
                  <a:txBody>
                    <a:bodyPr/>
                    <a:lstStyle/>
                    <a:p>
                      <a:pPr>
                        <a:lnSpc>
                          <a:spcPct val="107000"/>
                        </a:lnSpc>
                        <a:spcAft>
                          <a:spcPts val="0"/>
                        </a:spcAft>
                      </a:pPr>
                      <a:r>
                        <a:rPr lang="en-AU" sz="1000">
                          <a:effectLst/>
                        </a:rPr>
                        <a:t>4</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highlight>
                            <a:srgbClr val="FFFF00"/>
                          </a:highlight>
                        </a:rPr>
                        <a:t>Email</a:t>
                      </a:r>
                      <a:endParaRPr lang="en-AU" sz="100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gn="ctr">
                        <a:lnSpc>
                          <a:spcPct val="107000"/>
                        </a:lnSpc>
                        <a:spcAft>
                          <a:spcPts val="0"/>
                        </a:spcAft>
                      </a:pPr>
                      <a:r>
                        <a:rPr lang="en-AU" sz="1000">
                          <a:effectLst/>
                          <a:highlight>
                            <a:srgbClr val="FFFF00"/>
                          </a:highlight>
                        </a:rPr>
                        <a:t>Yes</a:t>
                      </a:r>
                      <a:endParaRPr lang="en-AU" sz="100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rPr>
                        <a:t>Text</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rPr>
                        <a:t>Must be a valid email address eg. Needs to have a @</a:t>
                      </a:r>
                    </a:p>
                    <a:p>
                      <a:pPr marL="342900" lvl="0" indent="-342900">
                        <a:lnSpc>
                          <a:spcPct val="107000"/>
                        </a:lnSpc>
                        <a:spcAft>
                          <a:spcPts val="0"/>
                        </a:spcAft>
                        <a:buFont typeface="Symbol" panose="05050102010706020507" pitchFamily="18" charset="2"/>
                        <a:buChar char=""/>
                      </a:pPr>
                      <a:r>
                        <a:rPr lang="en-AU" sz="1000">
                          <a:effectLst/>
                        </a:rPr>
                        <a:t>No commas</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extLst>
                  <a:ext uri="{0D108BD9-81ED-4DB2-BD59-A6C34878D82A}">
                    <a16:rowId xmlns="" xmlns:a16="http://schemas.microsoft.com/office/drawing/2014/main" val="3713632554"/>
                  </a:ext>
                </a:extLst>
              </a:tr>
              <a:tr h="530518">
                <a:tc>
                  <a:txBody>
                    <a:bodyPr/>
                    <a:lstStyle/>
                    <a:p>
                      <a:pPr>
                        <a:lnSpc>
                          <a:spcPct val="107000"/>
                        </a:lnSpc>
                        <a:spcAft>
                          <a:spcPts val="0"/>
                        </a:spcAft>
                      </a:pPr>
                      <a:r>
                        <a:rPr lang="en-AU" sz="1000">
                          <a:effectLst/>
                        </a:rPr>
                        <a:t>5</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highlight>
                            <a:srgbClr val="FFFF00"/>
                          </a:highlight>
                        </a:rPr>
                        <a:t>Birthdate</a:t>
                      </a:r>
                      <a:endParaRPr lang="en-AU" sz="100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gn="ctr">
                        <a:lnSpc>
                          <a:spcPct val="107000"/>
                        </a:lnSpc>
                        <a:spcAft>
                          <a:spcPts val="0"/>
                        </a:spcAft>
                      </a:pPr>
                      <a:r>
                        <a:rPr lang="en-AU" sz="1000">
                          <a:effectLst/>
                          <a:highlight>
                            <a:srgbClr val="FFFF00"/>
                          </a:highlight>
                        </a:rPr>
                        <a:t>Yes</a:t>
                      </a:r>
                      <a:endParaRPr lang="en-AU" sz="100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dirty="0">
                          <a:effectLst/>
                        </a:rPr>
                        <a:t>Date </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rPr>
                        <a:t>Must be formatted DD/MM/YYYY</a:t>
                      </a:r>
                    </a:p>
                    <a:p>
                      <a:pPr marL="342900" lvl="0" indent="-342900">
                        <a:lnSpc>
                          <a:spcPct val="107000"/>
                        </a:lnSpc>
                        <a:spcAft>
                          <a:spcPts val="0"/>
                        </a:spcAft>
                        <a:buFont typeface="Symbol" panose="05050102010706020507" pitchFamily="18" charset="2"/>
                        <a:buChar char=""/>
                      </a:pPr>
                      <a:r>
                        <a:rPr lang="en-AU" sz="1000">
                          <a:effectLst/>
                        </a:rPr>
                        <a:t>Cannot be a date in the future (exceeds today) or too far in the past (over 90 years ago)</a:t>
                      </a:r>
                    </a:p>
                    <a:p>
                      <a:pPr marL="342900" lvl="0" indent="-342900">
                        <a:lnSpc>
                          <a:spcPct val="107000"/>
                        </a:lnSpc>
                        <a:spcAft>
                          <a:spcPts val="0"/>
                        </a:spcAft>
                        <a:buFont typeface="Symbol" panose="05050102010706020507" pitchFamily="18" charset="2"/>
                        <a:buChar char=""/>
                      </a:pPr>
                      <a:r>
                        <a:rPr lang="en-AU" sz="1000">
                          <a:effectLst/>
                        </a:rPr>
                        <a:t>Athletes over 90 yrs should use the bulk renew or individual athlete registration form.</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extLst>
                  <a:ext uri="{0D108BD9-81ED-4DB2-BD59-A6C34878D82A}">
                    <a16:rowId xmlns="" xmlns:a16="http://schemas.microsoft.com/office/drawing/2014/main" val="4211131560"/>
                  </a:ext>
                </a:extLst>
              </a:tr>
              <a:tr h="530518">
                <a:tc>
                  <a:txBody>
                    <a:bodyPr/>
                    <a:lstStyle/>
                    <a:p>
                      <a:pPr>
                        <a:lnSpc>
                          <a:spcPct val="107000"/>
                        </a:lnSpc>
                        <a:spcAft>
                          <a:spcPts val="0"/>
                        </a:spcAft>
                      </a:pPr>
                      <a:r>
                        <a:rPr lang="en-AU" sz="1000">
                          <a:effectLst/>
                        </a:rPr>
                        <a:t>6</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highlight>
                            <a:srgbClr val="FFFF00"/>
                          </a:highlight>
                        </a:rPr>
                        <a:t>Gender</a:t>
                      </a:r>
                      <a:endParaRPr lang="en-AU" sz="100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gn="ctr">
                        <a:lnSpc>
                          <a:spcPct val="107000"/>
                        </a:lnSpc>
                        <a:spcAft>
                          <a:spcPts val="0"/>
                        </a:spcAft>
                      </a:pPr>
                      <a:r>
                        <a:rPr lang="en-AU" sz="1000" dirty="0">
                          <a:effectLst/>
                          <a:highlight>
                            <a:srgbClr val="FFFF00"/>
                          </a:highlight>
                        </a:rPr>
                        <a:t>Yes</a:t>
                      </a:r>
                      <a:endPar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rPr>
                        <a:t>Text</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dirty="0">
                          <a:effectLst/>
                        </a:rPr>
                        <a:t>Must be either F (for female) or M (for male)</a:t>
                      </a:r>
                    </a:p>
                    <a:p>
                      <a:pPr marL="342900" lvl="0" indent="-342900">
                        <a:lnSpc>
                          <a:spcPct val="107000"/>
                        </a:lnSpc>
                        <a:spcAft>
                          <a:spcPts val="0"/>
                        </a:spcAft>
                        <a:buFont typeface="Symbol" panose="05050102010706020507" pitchFamily="18" charset="2"/>
                        <a:buChar char=""/>
                      </a:pPr>
                      <a:r>
                        <a:rPr lang="en-AU" sz="1000" dirty="0">
                          <a:effectLst/>
                        </a:rPr>
                        <a:t>We are currently working on a non-binary option but this is not available until future system upgrade.  Workaround TBC</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extLst>
                  <a:ext uri="{0D108BD9-81ED-4DB2-BD59-A6C34878D82A}">
                    <a16:rowId xmlns="" xmlns:a16="http://schemas.microsoft.com/office/drawing/2014/main" val="3841662979"/>
                  </a:ext>
                </a:extLst>
              </a:tr>
              <a:tr h="884200">
                <a:tc>
                  <a:txBody>
                    <a:bodyPr/>
                    <a:lstStyle/>
                    <a:p>
                      <a:pPr>
                        <a:lnSpc>
                          <a:spcPct val="107000"/>
                        </a:lnSpc>
                        <a:spcAft>
                          <a:spcPts val="0"/>
                        </a:spcAft>
                      </a:pPr>
                      <a:r>
                        <a:rPr lang="en-AU" sz="1000">
                          <a:effectLst/>
                        </a:rPr>
                        <a:t>7</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dirty="0" err="1">
                          <a:effectLst/>
                        </a:rPr>
                        <a:t>WorkPhone</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gn="ctr">
                        <a:lnSpc>
                          <a:spcPct val="107000"/>
                        </a:lnSpc>
                        <a:spcAft>
                          <a:spcPts val="0"/>
                        </a:spcAft>
                      </a:pPr>
                      <a:r>
                        <a:rPr lang="en-AU" sz="1000" dirty="0">
                          <a:effectLst/>
                        </a:rPr>
                        <a:t>No</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dirty="0">
                          <a:effectLst/>
                        </a:rPr>
                        <a:t>Text</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dirty="0">
                          <a:effectLst/>
                        </a:rPr>
                        <a:t>Can be a mobile phone </a:t>
                      </a:r>
                      <a:r>
                        <a:rPr lang="en-AU" sz="1000" dirty="0" err="1">
                          <a:effectLst/>
                        </a:rPr>
                        <a:t>eg</a:t>
                      </a:r>
                      <a:r>
                        <a:rPr lang="en-AU" sz="1000" dirty="0">
                          <a:effectLst/>
                        </a:rPr>
                        <a:t>. 04112223333</a:t>
                      </a:r>
                    </a:p>
                    <a:p>
                      <a:pPr marL="342900" lvl="0" indent="-342900">
                        <a:lnSpc>
                          <a:spcPct val="107000"/>
                        </a:lnSpc>
                        <a:spcAft>
                          <a:spcPts val="0"/>
                        </a:spcAft>
                        <a:buFont typeface="Symbol" panose="05050102010706020507" pitchFamily="18" charset="2"/>
                        <a:buChar char=""/>
                      </a:pPr>
                      <a:r>
                        <a:rPr lang="en-AU" sz="1000" dirty="0">
                          <a:effectLst/>
                        </a:rPr>
                        <a:t>Needs to only be numbers (spaces and special characters are dropped the by system)</a:t>
                      </a:r>
                    </a:p>
                    <a:p>
                      <a:pPr marL="342900" lvl="0" indent="-342900">
                        <a:lnSpc>
                          <a:spcPct val="107000"/>
                        </a:lnSpc>
                        <a:spcAft>
                          <a:spcPts val="0"/>
                        </a:spcAft>
                        <a:buFont typeface="Symbol" panose="05050102010706020507" pitchFamily="18" charset="2"/>
                        <a:buChar char=""/>
                      </a:pPr>
                      <a:r>
                        <a:rPr lang="en-AU" sz="1000" dirty="0">
                          <a:effectLst/>
                        </a:rPr>
                        <a:t>Must be 10 digits </a:t>
                      </a:r>
                      <a:r>
                        <a:rPr lang="en-AU" sz="1000" dirty="0" err="1">
                          <a:effectLst/>
                        </a:rPr>
                        <a:t>eg</a:t>
                      </a:r>
                      <a:r>
                        <a:rPr lang="en-AU" sz="1000" dirty="0">
                          <a:effectLst/>
                        </a:rPr>
                        <a:t> 0386989718</a:t>
                      </a:r>
                    </a:p>
                    <a:p>
                      <a:pPr marL="342900" lvl="0" indent="-342900">
                        <a:lnSpc>
                          <a:spcPct val="107000"/>
                        </a:lnSpc>
                        <a:spcAft>
                          <a:spcPts val="0"/>
                        </a:spcAft>
                        <a:buFont typeface="Symbol" panose="05050102010706020507" pitchFamily="18" charset="2"/>
                        <a:buChar char=""/>
                      </a:pPr>
                      <a:r>
                        <a:rPr lang="en-AU" sz="1000" dirty="0">
                          <a:effectLst/>
                        </a:rPr>
                        <a:t>Must include area code if landline </a:t>
                      </a:r>
                      <a:r>
                        <a:rPr lang="en-AU" sz="1000" dirty="0" err="1">
                          <a:effectLst/>
                        </a:rPr>
                        <a:t>eg</a:t>
                      </a:r>
                      <a:r>
                        <a:rPr lang="en-AU" sz="1000" dirty="0">
                          <a:effectLst/>
                        </a:rPr>
                        <a:t>. 0386989718 </a:t>
                      </a:r>
                    </a:p>
                    <a:p>
                      <a:pPr marL="342900" lvl="0" indent="-342900">
                        <a:lnSpc>
                          <a:spcPct val="107000"/>
                        </a:lnSpc>
                        <a:spcAft>
                          <a:spcPts val="0"/>
                        </a:spcAft>
                        <a:buFont typeface="Symbol" panose="05050102010706020507" pitchFamily="18" charset="2"/>
                        <a:buChar char=""/>
                      </a:pPr>
                      <a:r>
                        <a:rPr lang="en-AU" sz="1000" dirty="0">
                          <a:effectLst/>
                        </a:rPr>
                        <a:t>Must be exported as text column so 0 does not get dropped by excel.</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extLst>
                  <a:ext uri="{0D108BD9-81ED-4DB2-BD59-A6C34878D82A}">
                    <a16:rowId xmlns="" xmlns:a16="http://schemas.microsoft.com/office/drawing/2014/main" val="540671350"/>
                  </a:ext>
                </a:extLst>
              </a:tr>
            </a:tbl>
          </a:graphicData>
        </a:graphic>
      </p:graphicFrame>
      <p:sp>
        <p:nvSpPr>
          <p:cNvPr id="4" name="TextBox 3">
            <a:extLst>
              <a:ext uri="{FF2B5EF4-FFF2-40B4-BE49-F238E27FC236}">
                <a16:creationId xmlns="" xmlns:a16="http://schemas.microsoft.com/office/drawing/2014/main" id="{DE13A152-D863-4546-A9B9-09A9831797C1}"/>
              </a:ext>
            </a:extLst>
          </p:cNvPr>
          <p:cNvSpPr txBox="1"/>
          <p:nvPr/>
        </p:nvSpPr>
        <p:spPr>
          <a:xfrm>
            <a:off x="76672" y="1232011"/>
            <a:ext cx="8208912" cy="307777"/>
          </a:xfrm>
          <a:prstGeom prst="rect">
            <a:avLst/>
          </a:prstGeom>
          <a:noFill/>
        </p:spPr>
        <p:txBody>
          <a:bodyPr wrap="square" rtlCol="0">
            <a:spAutoFit/>
          </a:bodyPr>
          <a:lstStyle/>
          <a:p>
            <a:r>
              <a:rPr lang="en-AU" sz="1400" dirty="0"/>
              <a:t>Mandatory fields are highlighted in </a:t>
            </a:r>
            <a:r>
              <a:rPr lang="en-AU" sz="1400" dirty="0">
                <a:highlight>
                  <a:srgbClr val="FFFF00"/>
                </a:highlight>
              </a:rPr>
              <a:t>yellow</a:t>
            </a:r>
            <a:r>
              <a:rPr lang="en-AU" sz="1400" dirty="0"/>
              <a:t> = </a:t>
            </a:r>
            <a:r>
              <a:rPr lang="en-AU" sz="1400" b="1" dirty="0"/>
              <a:t>must have </a:t>
            </a:r>
            <a:r>
              <a:rPr lang="en-AU" sz="1400" dirty="0"/>
              <a:t>required information to import</a:t>
            </a:r>
          </a:p>
        </p:txBody>
      </p:sp>
    </p:spTree>
    <p:extLst>
      <p:ext uri="{BB962C8B-B14F-4D97-AF65-F5344CB8AC3E}">
        <p14:creationId xmlns:p14="http://schemas.microsoft.com/office/powerpoint/2010/main" val="176815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64A297-002E-4368-89A6-73ED663F03CB}"/>
              </a:ext>
            </a:extLst>
          </p:cNvPr>
          <p:cNvSpPr>
            <a:spLocks noGrp="1"/>
          </p:cNvSpPr>
          <p:nvPr>
            <p:ph type="title"/>
          </p:nvPr>
        </p:nvSpPr>
        <p:spPr>
          <a:xfrm>
            <a:off x="395536" y="117839"/>
            <a:ext cx="7571184" cy="1143000"/>
          </a:xfrm>
        </p:spPr>
        <p:txBody>
          <a:bodyPr/>
          <a:lstStyle/>
          <a:p>
            <a:r>
              <a:rPr lang="en-AU" dirty="0"/>
              <a:t>Fields required for the </a:t>
            </a:r>
            <a:br>
              <a:rPr lang="en-AU" dirty="0"/>
            </a:br>
            <a:r>
              <a:rPr lang="en-AU" dirty="0"/>
              <a:t>new Club Importer Part 2</a:t>
            </a:r>
          </a:p>
        </p:txBody>
      </p:sp>
      <p:graphicFrame>
        <p:nvGraphicFramePr>
          <p:cNvPr id="3" name="Table 2">
            <a:extLst>
              <a:ext uri="{FF2B5EF4-FFF2-40B4-BE49-F238E27FC236}">
                <a16:creationId xmlns="" xmlns:a16="http://schemas.microsoft.com/office/drawing/2014/main" id="{69F1491C-8C09-4369-88D5-CF4FEC3D01DF}"/>
              </a:ext>
            </a:extLst>
          </p:cNvPr>
          <p:cNvGraphicFramePr>
            <a:graphicFrameLocks noGrp="1"/>
          </p:cNvGraphicFramePr>
          <p:nvPr>
            <p:extLst>
              <p:ext uri="{D42A27DB-BD31-4B8C-83A1-F6EECF244321}">
                <p14:modId xmlns:p14="http://schemas.microsoft.com/office/powerpoint/2010/main" val="1655837589"/>
              </p:ext>
            </p:extLst>
          </p:nvPr>
        </p:nvGraphicFramePr>
        <p:xfrm>
          <a:off x="179512" y="1628801"/>
          <a:ext cx="8784976" cy="4610200"/>
        </p:xfrm>
        <a:graphic>
          <a:graphicData uri="http://schemas.openxmlformats.org/drawingml/2006/table">
            <a:tbl>
              <a:tblPr firstRow="1" bandRow="1">
                <a:tableStyleId>{21E4AEA4-8DFA-4A89-87EB-49C32662AFE0}</a:tableStyleId>
              </a:tblPr>
              <a:tblGrid>
                <a:gridCol w="616303">
                  <a:extLst>
                    <a:ext uri="{9D8B030D-6E8A-4147-A177-3AD203B41FA5}">
                      <a16:colId xmlns="" xmlns:a16="http://schemas.microsoft.com/office/drawing/2014/main" val="3640547975"/>
                    </a:ext>
                  </a:extLst>
                </a:gridCol>
                <a:gridCol w="1078110">
                  <a:extLst>
                    <a:ext uri="{9D8B030D-6E8A-4147-A177-3AD203B41FA5}">
                      <a16:colId xmlns="" xmlns:a16="http://schemas.microsoft.com/office/drawing/2014/main" val="2993890209"/>
                    </a:ext>
                  </a:extLst>
                </a:gridCol>
                <a:gridCol w="1354918">
                  <a:extLst>
                    <a:ext uri="{9D8B030D-6E8A-4147-A177-3AD203B41FA5}">
                      <a16:colId xmlns="" xmlns:a16="http://schemas.microsoft.com/office/drawing/2014/main" val="1889039826"/>
                    </a:ext>
                  </a:extLst>
                </a:gridCol>
                <a:gridCol w="943840">
                  <a:extLst>
                    <a:ext uri="{9D8B030D-6E8A-4147-A177-3AD203B41FA5}">
                      <a16:colId xmlns="" xmlns:a16="http://schemas.microsoft.com/office/drawing/2014/main" val="1466187804"/>
                    </a:ext>
                  </a:extLst>
                </a:gridCol>
                <a:gridCol w="4791805">
                  <a:extLst>
                    <a:ext uri="{9D8B030D-6E8A-4147-A177-3AD203B41FA5}">
                      <a16:colId xmlns="" xmlns:a16="http://schemas.microsoft.com/office/drawing/2014/main" val="1572657064"/>
                    </a:ext>
                  </a:extLst>
                </a:gridCol>
              </a:tblGrid>
              <a:tr h="582686">
                <a:tc>
                  <a:txBody>
                    <a:bodyPr/>
                    <a:lstStyle/>
                    <a:p>
                      <a:pPr>
                        <a:lnSpc>
                          <a:spcPct val="107000"/>
                        </a:lnSpc>
                        <a:spcAft>
                          <a:spcPts val="0"/>
                        </a:spcAft>
                      </a:pPr>
                      <a:r>
                        <a:rPr lang="en-AU" sz="1000">
                          <a:effectLst/>
                        </a:rPr>
                        <a:t>Column Number</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rPr>
                        <a:t>Column Header</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rPr>
                        <a:t>Is this field mandatory for Gymnastics Australia club importer to work?</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a:lnSpc>
                          <a:spcPct val="107000"/>
                        </a:lnSpc>
                        <a:spcAft>
                          <a:spcPts val="0"/>
                        </a:spcAft>
                      </a:pPr>
                      <a:r>
                        <a:rPr lang="en-AU" sz="1000">
                          <a:effectLst/>
                        </a:rPr>
                        <a:t>Recommended column format in Excel</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a:lnSpc>
                          <a:spcPct val="107000"/>
                        </a:lnSpc>
                        <a:spcAft>
                          <a:spcPts val="0"/>
                        </a:spcAft>
                      </a:pPr>
                      <a:r>
                        <a:rPr lang="en-AU" sz="1000" dirty="0">
                          <a:effectLst/>
                        </a:rPr>
                        <a:t>Notes</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extLst>
                  <a:ext uri="{0D108BD9-81ED-4DB2-BD59-A6C34878D82A}">
                    <a16:rowId xmlns="" xmlns:a16="http://schemas.microsoft.com/office/drawing/2014/main" val="1613636107"/>
                  </a:ext>
                </a:extLst>
              </a:tr>
              <a:tr h="1063695">
                <a:tc>
                  <a:txBody>
                    <a:bodyPr/>
                    <a:lstStyle/>
                    <a:p>
                      <a:pPr>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7</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WorkPhone</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No</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Can be a mobile phone eg. 04112223333</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Needs to only be numbers (spaces and special characters are dropped the by system)</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be 10 digits eg 0386989718</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include area code if landline eg. 0386989718</a:t>
                      </a:r>
                      <a:r>
                        <a:rPr lang="en-AU" sz="800">
                          <a:effectLst/>
                          <a:latin typeface="Calibri" panose="020F0502020204030204" pitchFamily="34" charset="0"/>
                          <a:ea typeface="MS PGothic" panose="020B0600070205080204" pitchFamily="34" charset="-128"/>
                          <a:cs typeface="MS PGothic" panose="020B0600070205080204" pitchFamily="34" charset="-128"/>
                        </a:rPr>
                        <a:t> </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be exported as text column so 0 does not get dropped by excel.</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3713632554"/>
                  </a:ext>
                </a:extLst>
              </a:tr>
              <a:tr h="1229125">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8</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dirty="0" err="1">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HomePhone</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Yes</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Can be a mobile phone eg. 04112223333</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Needs to only be numbers (spaces and special characters are dropped the by system)</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be 10 digits eg 0386989718</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include area code if landline eg. 0386989718</a:t>
                      </a:r>
                      <a:r>
                        <a:rPr lang="en-AU" sz="800">
                          <a:effectLst/>
                          <a:latin typeface="Calibri" panose="020F0502020204030204" pitchFamily="34" charset="0"/>
                          <a:ea typeface="MS PGothic" panose="020B0600070205080204" pitchFamily="34" charset="-128"/>
                          <a:cs typeface="MS PGothic" panose="020B0600070205080204" pitchFamily="34" charset="-128"/>
                        </a:rPr>
                        <a:t> </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be exported as text column so 0 does not get dropped by excel.</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Recommend copying mobile phone into this field if empty</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951020555"/>
                  </a:ext>
                </a:extLst>
              </a:tr>
              <a:tr h="440963">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9</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Mobile</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No</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Needs to only be numbers</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be 10 digits eg. 0411222333</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be exported as text column so 0 does not get dropped by excel.</a:t>
                      </a:r>
                      <a:r>
                        <a:rPr lang="en-AU" sz="800">
                          <a:effectLst/>
                          <a:latin typeface="Calibri" panose="020F0502020204030204" pitchFamily="34" charset="0"/>
                          <a:ea typeface="MS PGothic" panose="020B0600070205080204" pitchFamily="34" charset="-128"/>
                          <a:cs typeface="MS PGothic" panose="020B0600070205080204" pitchFamily="34" charset="-128"/>
                        </a:rPr>
                        <a:t> </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4211131560"/>
                  </a:ext>
                </a:extLst>
              </a:tr>
              <a:tr h="440963">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10</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Address1</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Yes</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Character limit: 40 characters</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No commas</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3841662979"/>
                  </a:ext>
                </a:extLst>
              </a:tr>
              <a:tr h="734941">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11</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Address2</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No</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Character limit: 40 characters</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No commas</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540671350"/>
                  </a:ext>
                </a:extLst>
              </a:tr>
            </a:tbl>
          </a:graphicData>
        </a:graphic>
      </p:graphicFrame>
      <p:sp>
        <p:nvSpPr>
          <p:cNvPr id="4" name="TextBox 3">
            <a:extLst>
              <a:ext uri="{FF2B5EF4-FFF2-40B4-BE49-F238E27FC236}">
                <a16:creationId xmlns="" xmlns:a16="http://schemas.microsoft.com/office/drawing/2014/main" id="{EF45E727-3652-464E-B0EB-E76685113A5E}"/>
              </a:ext>
            </a:extLst>
          </p:cNvPr>
          <p:cNvSpPr txBox="1"/>
          <p:nvPr/>
        </p:nvSpPr>
        <p:spPr>
          <a:xfrm>
            <a:off x="76672" y="1232011"/>
            <a:ext cx="8208912" cy="307777"/>
          </a:xfrm>
          <a:prstGeom prst="rect">
            <a:avLst/>
          </a:prstGeom>
          <a:noFill/>
        </p:spPr>
        <p:txBody>
          <a:bodyPr wrap="square" rtlCol="0">
            <a:spAutoFit/>
          </a:bodyPr>
          <a:lstStyle/>
          <a:p>
            <a:r>
              <a:rPr lang="en-AU" sz="1400" dirty="0"/>
              <a:t>Mandatory fields are highlighted in </a:t>
            </a:r>
            <a:r>
              <a:rPr lang="en-AU" sz="1400" dirty="0">
                <a:highlight>
                  <a:srgbClr val="FFFF00"/>
                </a:highlight>
              </a:rPr>
              <a:t>yellow</a:t>
            </a:r>
            <a:r>
              <a:rPr lang="en-AU" sz="1400" dirty="0"/>
              <a:t> = </a:t>
            </a:r>
            <a:r>
              <a:rPr lang="en-AU" sz="1400" b="1" dirty="0"/>
              <a:t>must have </a:t>
            </a:r>
            <a:r>
              <a:rPr lang="en-AU" sz="1400" dirty="0"/>
              <a:t>required information to import</a:t>
            </a:r>
          </a:p>
        </p:txBody>
      </p:sp>
    </p:spTree>
    <p:extLst>
      <p:ext uri="{BB962C8B-B14F-4D97-AF65-F5344CB8AC3E}">
        <p14:creationId xmlns:p14="http://schemas.microsoft.com/office/powerpoint/2010/main" val="380176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64A297-002E-4368-89A6-73ED663F03CB}"/>
              </a:ext>
            </a:extLst>
          </p:cNvPr>
          <p:cNvSpPr>
            <a:spLocks noGrp="1"/>
          </p:cNvSpPr>
          <p:nvPr>
            <p:ph type="title"/>
          </p:nvPr>
        </p:nvSpPr>
        <p:spPr>
          <a:xfrm>
            <a:off x="467544" y="29471"/>
            <a:ext cx="7571184" cy="1143000"/>
          </a:xfrm>
        </p:spPr>
        <p:txBody>
          <a:bodyPr/>
          <a:lstStyle/>
          <a:p>
            <a:r>
              <a:rPr lang="en-AU" dirty="0"/>
              <a:t>Fields required for the </a:t>
            </a:r>
            <a:br>
              <a:rPr lang="en-AU" dirty="0"/>
            </a:br>
            <a:r>
              <a:rPr lang="en-AU" dirty="0"/>
              <a:t>new Club Importer Part 3</a:t>
            </a:r>
          </a:p>
        </p:txBody>
      </p:sp>
      <p:graphicFrame>
        <p:nvGraphicFramePr>
          <p:cNvPr id="3" name="Table 2">
            <a:extLst>
              <a:ext uri="{FF2B5EF4-FFF2-40B4-BE49-F238E27FC236}">
                <a16:creationId xmlns="" xmlns:a16="http://schemas.microsoft.com/office/drawing/2014/main" id="{69F1491C-8C09-4369-88D5-CF4FEC3D01DF}"/>
              </a:ext>
            </a:extLst>
          </p:cNvPr>
          <p:cNvGraphicFramePr>
            <a:graphicFrameLocks noGrp="1"/>
          </p:cNvGraphicFramePr>
          <p:nvPr>
            <p:extLst>
              <p:ext uri="{D42A27DB-BD31-4B8C-83A1-F6EECF244321}">
                <p14:modId xmlns:p14="http://schemas.microsoft.com/office/powerpoint/2010/main" val="831143796"/>
              </p:ext>
            </p:extLst>
          </p:nvPr>
        </p:nvGraphicFramePr>
        <p:xfrm>
          <a:off x="179512" y="1628801"/>
          <a:ext cx="8784976" cy="4407348"/>
        </p:xfrm>
        <a:graphic>
          <a:graphicData uri="http://schemas.openxmlformats.org/drawingml/2006/table">
            <a:tbl>
              <a:tblPr firstRow="1" bandRow="1">
                <a:tableStyleId>{21E4AEA4-8DFA-4A89-87EB-49C32662AFE0}</a:tableStyleId>
              </a:tblPr>
              <a:tblGrid>
                <a:gridCol w="616303">
                  <a:extLst>
                    <a:ext uri="{9D8B030D-6E8A-4147-A177-3AD203B41FA5}">
                      <a16:colId xmlns="" xmlns:a16="http://schemas.microsoft.com/office/drawing/2014/main" val="3640547975"/>
                    </a:ext>
                  </a:extLst>
                </a:gridCol>
                <a:gridCol w="1327913">
                  <a:extLst>
                    <a:ext uri="{9D8B030D-6E8A-4147-A177-3AD203B41FA5}">
                      <a16:colId xmlns="" xmlns:a16="http://schemas.microsoft.com/office/drawing/2014/main" val="2993890209"/>
                    </a:ext>
                  </a:extLst>
                </a:gridCol>
                <a:gridCol w="1105115">
                  <a:extLst>
                    <a:ext uri="{9D8B030D-6E8A-4147-A177-3AD203B41FA5}">
                      <a16:colId xmlns="" xmlns:a16="http://schemas.microsoft.com/office/drawing/2014/main" val="1889039826"/>
                    </a:ext>
                  </a:extLst>
                </a:gridCol>
                <a:gridCol w="943840">
                  <a:extLst>
                    <a:ext uri="{9D8B030D-6E8A-4147-A177-3AD203B41FA5}">
                      <a16:colId xmlns="" xmlns:a16="http://schemas.microsoft.com/office/drawing/2014/main" val="1466187804"/>
                    </a:ext>
                  </a:extLst>
                </a:gridCol>
                <a:gridCol w="4791805">
                  <a:extLst>
                    <a:ext uri="{9D8B030D-6E8A-4147-A177-3AD203B41FA5}">
                      <a16:colId xmlns="" xmlns:a16="http://schemas.microsoft.com/office/drawing/2014/main" val="1572657064"/>
                    </a:ext>
                  </a:extLst>
                </a:gridCol>
              </a:tblGrid>
              <a:tr h="582686">
                <a:tc>
                  <a:txBody>
                    <a:bodyPr/>
                    <a:lstStyle/>
                    <a:p>
                      <a:pPr>
                        <a:lnSpc>
                          <a:spcPct val="107000"/>
                        </a:lnSpc>
                        <a:spcAft>
                          <a:spcPts val="0"/>
                        </a:spcAft>
                      </a:pPr>
                      <a:r>
                        <a:rPr lang="en-AU" sz="1000">
                          <a:effectLst/>
                        </a:rPr>
                        <a:t>Column Number</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rPr>
                        <a:t>Column Header</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rPr>
                        <a:t>Is this field mandatory for Gymnastics Australia club importer to work?</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a:lnSpc>
                          <a:spcPct val="107000"/>
                        </a:lnSpc>
                        <a:spcAft>
                          <a:spcPts val="0"/>
                        </a:spcAft>
                      </a:pPr>
                      <a:r>
                        <a:rPr lang="en-AU" sz="1000">
                          <a:effectLst/>
                        </a:rPr>
                        <a:t>Recommended column format in Excel</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a:lnSpc>
                          <a:spcPct val="107000"/>
                        </a:lnSpc>
                        <a:spcAft>
                          <a:spcPts val="0"/>
                        </a:spcAft>
                      </a:pPr>
                      <a:r>
                        <a:rPr lang="en-AU" sz="1000" dirty="0">
                          <a:effectLst/>
                        </a:rPr>
                        <a:t>Notes</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extLst>
                  <a:ext uri="{0D108BD9-81ED-4DB2-BD59-A6C34878D82A}">
                    <a16:rowId xmlns="" xmlns:a16="http://schemas.microsoft.com/office/drawing/2014/main" val="1613636107"/>
                  </a:ext>
                </a:extLst>
              </a:tr>
              <a:tr h="480803">
                <a:tc>
                  <a:txBody>
                    <a:bodyPr/>
                    <a:lstStyle/>
                    <a:p>
                      <a:pPr>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12</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City</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Yes</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Please enter suburb in this field.</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No commas</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3713632554"/>
                  </a:ext>
                </a:extLst>
              </a:tr>
              <a:tr h="288032">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13</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State</a:t>
                      </a:r>
                      <a:endParaRPr lang="en-AU" sz="110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Yes</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States must be in the format eg. ACT, NT, NSW, QLD, VIC, TAS, WA</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1934282185"/>
                  </a:ext>
                </a:extLst>
              </a:tr>
              <a:tr h="504056">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14</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PostalCode</a:t>
                      </a:r>
                      <a:endParaRPr lang="en-AU" sz="110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Yes</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be 4 numbers eg. 2611</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Must be exported as text column so 0 does not get dropped in NT postcodes</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951020555"/>
                  </a:ext>
                </a:extLst>
              </a:tr>
              <a:tr h="360040">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15</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EmergencyContact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No</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Character limit: 30 characters</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a:effectLst/>
                          <a:latin typeface="Calibri" panose="020F0502020204030204" pitchFamily="34" charset="0"/>
                          <a:ea typeface="MS PGothic" panose="020B0600070205080204" pitchFamily="34" charset="-128"/>
                          <a:cs typeface="MS PGothic" panose="020B0600070205080204" pitchFamily="34" charset="-128"/>
                        </a:rPr>
                        <a:t>No commas</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4211131560"/>
                  </a:ext>
                </a:extLst>
              </a:tr>
              <a:tr h="1224136">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16</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EmergencyNumber</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No</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Can be a mobile phone </a:t>
                      </a:r>
                      <a:r>
                        <a:rPr lang="en-AU" sz="1000" dirty="0" err="1">
                          <a:effectLst/>
                          <a:latin typeface="Calibri" panose="020F0502020204030204" pitchFamily="34" charset="0"/>
                          <a:ea typeface="MS PGothic" panose="020B0600070205080204" pitchFamily="34" charset="-128"/>
                          <a:cs typeface="MS PGothic" panose="020B0600070205080204" pitchFamily="34" charset="-128"/>
                        </a:rPr>
                        <a:t>eg</a:t>
                      </a:r>
                      <a:r>
                        <a:rPr lang="en-AU" sz="1000" dirty="0">
                          <a:effectLst/>
                          <a:latin typeface="Calibri" panose="020F0502020204030204" pitchFamily="34" charset="0"/>
                          <a:ea typeface="MS PGothic" panose="020B0600070205080204" pitchFamily="34" charset="-128"/>
                          <a:cs typeface="MS PGothic" panose="020B0600070205080204" pitchFamily="34" charset="-128"/>
                        </a:rPr>
                        <a:t>. 04112223333</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Needs to only be numbers (spaces and special characters are dropped the by system)</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Must be 10 digits </a:t>
                      </a:r>
                      <a:r>
                        <a:rPr lang="en-AU" sz="1000" dirty="0" err="1">
                          <a:effectLst/>
                          <a:latin typeface="Calibri" panose="020F0502020204030204" pitchFamily="34" charset="0"/>
                          <a:ea typeface="MS PGothic" panose="020B0600070205080204" pitchFamily="34" charset="-128"/>
                          <a:cs typeface="MS PGothic" panose="020B0600070205080204" pitchFamily="34" charset="-128"/>
                        </a:rPr>
                        <a:t>eg</a:t>
                      </a:r>
                      <a:r>
                        <a:rPr lang="en-AU" sz="1000" dirty="0">
                          <a:effectLst/>
                          <a:latin typeface="Calibri" panose="020F0502020204030204" pitchFamily="34" charset="0"/>
                          <a:ea typeface="MS PGothic" panose="020B0600070205080204" pitchFamily="34" charset="-128"/>
                          <a:cs typeface="MS PGothic" panose="020B0600070205080204" pitchFamily="34" charset="-128"/>
                        </a:rPr>
                        <a:t> 0386989718</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Must include area code if landline </a:t>
                      </a:r>
                      <a:r>
                        <a:rPr lang="en-AU" sz="1000" dirty="0" err="1">
                          <a:effectLst/>
                          <a:latin typeface="Calibri" panose="020F0502020204030204" pitchFamily="34" charset="0"/>
                          <a:ea typeface="MS PGothic" panose="020B0600070205080204" pitchFamily="34" charset="-128"/>
                          <a:cs typeface="MS PGothic" panose="020B0600070205080204" pitchFamily="34" charset="-128"/>
                        </a:rPr>
                        <a:t>eg</a:t>
                      </a:r>
                      <a:r>
                        <a:rPr lang="en-AU" sz="1000" dirty="0">
                          <a:effectLst/>
                          <a:latin typeface="Calibri" panose="020F0502020204030204" pitchFamily="34" charset="0"/>
                          <a:ea typeface="MS PGothic" panose="020B0600070205080204" pitchFamily="34" charset="-128"/>
                          <a:cs typeface="MS PGothic" panose="020B0600070205080204" pitchFamily="34" charset="-128"/>
                        </a:rPr>
                        <a:t>. 0386989718</a:t>
                      </a:r>
                      <a:r>
                        <a:rPr lang="en-AU" sz="800" dirty="0">
                          <a:effectLst/>
                          <a:latin typeface="Calibri" panose="020F0502020204030204" pitchFamily="34" charset="0"/>
                          <a:ea typeface="MS PGothic" panose="020B0600070205080204" pitchFamily="34" charset="-128"/>
                          <a:cs typeface="MS PGothic" panose="020B0600070205080204" pitchFamily="34" charset="-128"/>
                        </a:rPr>
                        <a:t> </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Must be exported as text column so 0 does not get dropped by excel.</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3841662979"/>
                  </a:ext>
                </a:extLst>
              </a:tr>
              <a:tr h="734941">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17</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GuardianAddress</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No</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Character limit: 40 characters</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No commas</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540671350"/>
                  </a:ext>
                </a:extLst>
              </a:tr>
            </a:tbl>
          </a:graphicData>
        </a:graphic>
      </p:graphicFrame>
      <p:sp>
        <p:nvSpPr>
          <p:cNvPr id="4" name="TextBox 3">
            <a:extLst>
              <a:ext uri="{FF2B5EF4-FFF2-40B4-BE49-F238E27FC236}">
                <a16:creationId xmlns="" xmlns:a16="http://schemas.microsoft.com/office/drawing/2014/main" id="{F30D3B8E-8DDD-4C96-8591-B737D706DCCA}"/>
              </a:ext>
            </a:extLst>
          </p:cNvPr>
          <p:cNvSpPr txBox="1"/>
          <p:nvPr/>
        </p:nvSpPr>
        <p:spPr>
          <a:xfrm>
            <a:off x="76672" y="1232011"/>
            <a:ext cx="8208912" cy="307777"/>
          </a:xfrm>
          <a:prstGeom prst="rect">
            <a:avLst/>
          </a:prstGeom>
          <a:noFill/>
        </p:spPr>
        <p:txBody>
          <a:bodyPr wrap="square" rtlCol="0">
            <a:spAutoFit/>
          </a:bodyPr>
          <a:lstStyle/>
          <a:p>
            <a:r>
              <a:rPr lang="en-AU" sz="1400" dirty="0"/>
              <a:t>Mandatory fields are highlighted in </a:t>
            </a:r>
            <a:r>
              <a:rPr lang="en-AU" sz="1400" dirty="0">
                <a:highlight>
                  <a:srgbClr val="FFFF00"/>
                </a:highlight>
              </a:rPr>
              <a:t>yellow</a:t>
            </a:r>
            <a:r>
              <a:rPr lang="en-AU" sz="1400" dirty="0"/>
              <a:t> = </a:t>
            </a:r>
            <a:r>
              <a:rPr lang="en-AU" sz="1400" b="1" dirty="0"/>
              <a:t>must have </a:t>
            </a:r>
            <a:r>
              <a:rPr lang="en-AU" sz="1400" dirty="0"/>
              <a:t>required information to import</a:t>
            </a:r>
          </a:p>
        </p:txBody>
      </p:sp>
    </p:spTree>
    <p:extLst>
      <p:ext uri="{BB962C8B-B14F-4D97-AF65-F5344CB8AC3E}">
        <p14:creationId xmlns:p14="http://schemas.microsoft.com/office/powerpoint/2010/main" val="202258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64A297-002E-4368-89A6-73ED663F03CB}"/>
              </a:ext>
            </a:extLst>
          </p:cNvPr>
          <p:cNvSpPr>
            <a:spLocks noGrp="1"/>
          </p:cNvSpPr>
          <p:nvPr>
            <p:ph type="title"/>
          </p:nvPr>
        </p:nvSpPr>
        <p:spPr>
          <a:xfrm>
            <a:off x="467544" y="21858"/>
            <a:ext cx="7571184" cy="1143000"/>
          </a:xfrm>
        </p:spPr>
        <p:txBody>
          <a:bodyPr/>
          <a:lstStyle/>
          <a:p>
            <a:r>
              <a:rPr lang="en-AU" dirty="0"/>
              <a:t>Fields required for the </a:t>
            </a:r>
            <a:br>
              <a:rPr lang="en-AU" dirty="0"/>
            </a:br>
            <a:r>
              <a:rPr lang="en-AU" dirty="0"/>
              <a:t>new Club Importer Part 4</a:t>
            </a:r>
          </a:p>
        </p:txBody>
      </p:sp>
      <p:graphicFrame>
        <p:nvGraphicFramePr>
          <p:cNvPr id="3" name="Table 2">
            <a:extLst>
              <a:ext uri="{FF2B5EF4-FFF2-40B4-BE49-F238E27FC236}">
                <a16:creationId xmlns="" xmlns:a16="http://schemas.microsoft.com/office/drawing/2014/main" id="{69F1491C-8C09-4369-88D5-CF4FEC3D01DF}"/>
              </a:ext>
            </a:extLst>
          </p:cNvPr>
          <p:cNvGraphicFramePr>
            <a:graphicFrameLocks noGrp="1"/>
          </p:cNvGraphicFramePr>
          <p:nvPr>
            <p:extLst>
              <p:ext uri="{D42A27DB-BD31-4B8C-83A1-F6EECF244321}">
                <p14:modId xmlns:p14="http://schemas.microsoft.com/office/powerpoint/2010/main" val="2364414610"/>
              </p:ext>
            </p:extLst>
          </p:nvPr>
        </p:nvGraphicFramePr>
        <p:xfrm>
          <a:off x="179512" y="1628800"/>
          <a:ext cx="8784976" cy="3489074"/>
        </p:xfrm>
        <a:graphic>
          <a:graphicData uri="http://schemas.openxmlformats.org/drawingml/2006/table">
            <a:tbl>
              <a:tblPr firstRow="1" bandRow="1">
                <a:tableStyleId>{21E4AEA4-8DFA-4A89-87EB-49C32662AFE0}</a:tableStyleId>
              </a:tblPr>
              <a:tblGrid>
                <a:gridCol w="616303">
                  <a:extLst>
                    <a:ext uri="{9D8B030D-6E8A-4147-A177-3AD203B41FA5}">
                      <a16:colId xmlns="" xmlns:a16="http://schemas.microsoft.com/office/drawing/2014/main" val="3640547975"/>
                    </a:ext>
                  </a:extLst>
                </a:gridCol>
                <a:gridCol w="1078110">
                  <a:extLst>
                    <a:ext uri="{9D8B030D-6E8A-4147-A177-3AD203B41FA5}">
                      <a16:colId xmlns="" xmlns:a16="http://schemas.microsoft.com/office/drawing/2014/main" val="2993890209"/>
                    </a:ext>
                  </a:extLst>
                </a:gridCol>
                <a:gridCol w="1354918">
                  <a:extLst>
                    <a:ext uri="{9D8B030D-6E8A-4147-A177-3AD203B41FA5}">
                      <a16:colId xmlns="" xmlns:a16="http://schemas.microsoft.com/office/drawing/2014/main" val="1889039826"/>
                    </a:ext>
                  </a:extLst>
                </a:gridCol>
                <a:gridCol w="943840">
                  <a:extLst>
                    <a:ext uri="{9D8B030D-6E8A-4147-A177-3AD203B41FA5}">
                      <a16:colId xmlns="" xmlns:a16="http://schemas.microsoft.com/office/drawing/2014/main" val="1466187804"/>
                    </a:ext>
                  </a:extLst>
                </a:gridCol>
                <a:gridCol w="4791805">
                  <a:extLst>
                    <a:ext uri="{9D8B030D-6E8A-4147-A177-3AD203B41FA5}">
                      <a16:colId xmlns="" xmlns:a16="http://schemas.microsoft.com/office/drawing/2014/main" val="1572657064"/>
                    </a:ext>
                  </a:extLst>
                </a:gridCol>
              </a:tblGrid>
              <a:tr h="578485">
                <a:tc>
                  <a:txBody>
                    <a:bodyPr/>
                    <a:lstStyle/>
                    <a:p>
                      <a:pPr>
                        <a:lnSpc>
                          <a:spcPct val="107000"/>
                        </a:lnSpc>
                        <a:spcAft>
                          <a:spcPts val="0"/>
                        </a:spcAft>
                      </a:pPr>
                      <a:r>
                        <a:rPr lang="en-AU" sz="1000">
                          <a:effectLst/>
                        </a:rPr>
                        <a:t>Column Number</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rPr>
                        <a:t>Column Header</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tc>
                  <a:txBody>
                    <a:bodyPr/>
                    <a:lstStyle/>
                    <a:p>
                      <a:pPr>
                        <a:lnSpc>
                          <a:spcPct val="107000"/>
                        </a:lnSpc>
                        <a:spcAft>
                          <a:spcPts val="0"/>
                        </a:spcAft>
                      </a:pPr>
                      <a:r>
                        <a:rPr lang="en-AU" sz="1000">
                          <a:effectLst/>
                        </a:rPr>
                        <a:t>Is this field mandatory for Gymnastics Australia club importer to work?</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a:lnSpc>
                          <a:spcPct val="107000"/>
                        </a:lnSpc>
                        <a:spcAft>
                          <a:spcPts val="0"/>
                        </a:spcAft>
                      </a:pPr>
                      <a:r>
                        <a:rPr lang="en-AU" sz="1000">
                          <a:effectLst/>
                        </a:rPr>
                        <a:t>Recommended column format in Excel</a:t>
                      </a:r>
                      <a:endParaRPr lang="en-AU" sz="10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a:lnSpc>
                          <a:spcPct val="107000"/>
                        </a:lnSpc>
                        <a:spcAft>
                          <a:spcPts val="0"/>
                        </a:spcAft>
                      </a:pPr>
                      <a:r>
                        <a:rPr lang="en-AU" sz="1000" dirty="0">
                          <a:effectLst/>
                        </a:rPr>
                        <a:t>Notes</a:t>
                      </a:r>
                      <a:endParaRPr lang="en-AU" sz="1000" dirty="0">
                        <a:effectLst/>
                        <a:latin typeface="Calibri" panose="020F0502020204030204" pitchFamily="34" charset="0"/>
                        <a:ea typeface="MS PGothic" panose="020B0600070205080204" pitchFamily="34" charset="-128"/>
                        <a:cs typeface="MS PGothic" panose="020B0600070205080204" pitchFamily="34" charset="-128"/>
                      </a:endParaRPr>
                    </a:p>
                  </a:txBody>
                  <a:tcPr marL="56633" marR="56633" marT="0" marB="0"/>
                </a:tc>
                <a:extLst>
                  <a:ext uri="{0D108BD9-81ED-4DB2-BD59-A6C34878D82A}">
                    <a16:rowId xmlns="" xmlns:a16="http://schemas.microsoft.com/office/drawing/2014/main" val="1613636107"/>
                  </a:ext>
                </a:extLst>
              </a:tr>
              <a:tr h="427847">
                <a:tc>
                  <a:txBody>
                    <a:bodyPr/>
                    <a:lstStyle/>
                    <a:p>
                      <a:pPr>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18</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Gymsport1</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Yes</a:t>
                      </a:r>
                      <a:endParaRPr lang="en-AU" sz="110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rowSpan="6">
                  <a:txBody>
                    <a:bodyPr/>
                    <a:lstStyle/>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This corresponds to the </a:t>
                      </a:r>
                      <a:r>
                        <a:rPr lang="en-AU" sz="1000" u="sng" dirty="0">
                          <a:solidFill>
                            <a:srgbClr val="0563C1"/>
                          </a:solidFill>
                          <a:effectLst/>
                          <a:latin typeface="Calibri" panose="020F0502020204030204" pitchFamily="34" charset="0"/>
                          <a:ea typeface="MS PGothic" panose="020B0600070205080204" pitchFamily="34" charset="-128"/>
                          <a:cs typeface="MS PGothic" panose="020B0600070205080204" pitchFamily="34" charset="-128"/>
                          <a:hlinkClick r:id="rId2"/>
                        </a:rPr>
                        <a:t>Athlete Coding Guide</a:t>
                      </a:r>
                      <a:r>
                        <a:rPr lang="en-AU" sz="1000" dirty="0">
                          <a:effectLst/>
                          <a:latin typeface="Calibri" panose="020F0502020204030204" pitchFamily="34" charset="0"/>
                          <a:ea typeface="MS PGothic" panose="020B0600070205080204" pitchFamily="34" charset="-128"/>
                          <a:cs typeface="MS PGothic" panose="020B0600070205080204" pitchFamily="34" charset="-128"/>
                        </a:rPr>
                        <a:t> which is released in December annually by Gymnastics Australia.  </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All athletes need to have 1 </a:t>
                      </a:r>
                      <a:r>
                        <a:rPr lang="en-AU" sz="1000" dirty="0" err="1">
                          <a:effectLst/>
                          <a:latin typeface="Calibri" panose="020F0502020204030204" pitchFamily="34" charset="0"/>
                          <a:ea typeface="MS PGothic" panose="020B0600070205080204" pitchFamily="34" charset="-128"/>
                          <a:cs typeface="MS PGothic" panose="020B0600070205080204" pitchFamily="34" charset="-128"/>
                        </a:rPr>
                        <a:t>gymsport</a:t>
                      </a:r>
                      <a:r>
                        <a:rPr lang="en-AU" sz="1000" dirty="0">
                          <a:effectLst/>
                          <a:latin typeface="Calibri" panose="020F0502020204030204" pitchFamily="34" charset="0"/>
                          <a:ea typeface="MS PGothic" panose="020B0600070205080204" pitchFamily="34" charset="-128"/>
                          <a:cs typeface="MS PGothic" panose="020B0600070205080204" pitchFamily="34" charset="-128"/>
                        </a:rPr>
                        <a:t> and level (athlete code) defined in order to be imported.</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Codes which are either not in the current Athlete Coding Guide or incomplete will be registered as undefined and in the bad data reports tab.</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Athletes can now have up to 4 different Athlete Codes (Gymsport and Level) defined on the same line.</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If your system does not record Athlete Codes, we recommend you have only the header and the Club will need to complete this information before importing. </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p>
                      <a:pPr marL="342900" lvl="0" indent="-342900">
                        <a:lnSpc>
                          <a:spcPct val="107000"/>
                        </a:lnSpc>
                        <a:spcAft>
                          <a:spcPts val="0"/>
                        </a:spcAft>
                        <a:buFont typeface="Symbol" panose="05050102010706020507" pitchFamily="18" charset="2"/>
                        <a:buChar char=""/>
                      </a:pPr>
                      <a:r>
                        <a:rPr lang="en-AU" sz="1000" dirty="0">
                          <a:effectLst/>
                          <a:latin typeface="Calibri" panose="020F0502020204030204" pitchFamily="34" charset="0"/>
                          <a:ea typeface="MS PGothic" panose="020B0600070205080204" pitchFamily="34" charset="-128"/>
                          <a:cs typeface="MS PGothic" panose="020B0600070205080204" pitchFamily="34" charset="-128"/>
                        </a:rPr>
                        <a:t>Must be exported as text column so 0 does not get dropped by excel in some levels.</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3713632554"/>
                  </a:ext>
                </a:extLst>
              </a:tr>
              <a:tr h="360040">
                <a:tc>
                  <a:txBody>
                    <a:bodyPr/>
                    <a:lstStyle/>
                    <a:p>
                      <a:pPr>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19</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Level</a:t>
                      </a:r>
                      <a:r>
                        <a:rPr lang="en-AU" sz="8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 </a:t>
                      </a: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1</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rPr>
                        <a:t>Yes</a:t>
                      </a:r>
                      <a:endParaRPr lang="en-AU" sz="1100" dirty="0">
                        <a:effectLst/>
                        <a:highlight>
                          <a:srgbClr val="FFFF00"/>
                        </a:highligh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vMerge="1">
                  <a:txBody>
                    <a:bodyPr/>
                    <a:lstStyle/>
                    <a:p>
                      <a:pPr marL="342900" lvl="0" indent="-342900">
                        <a:lnSpc>
                          <a:spcPct val="107000"/>
                        </a:lnSpc>
                        <a:spcAft>
                          <a:spcPts val="0"/>
                        </a:spcAft>
                        <a:buFont typeface="Symbol" panose="05050102010706020507" pitchFamily="18" charset="2"/>
                        <a:buChar char=""/>
                      </a:pP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951020555"/>
                  </a:ext>
                </a:extLst>
              </a:tr>
              <a:tr h="432048">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20</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Gymsport2</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No</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vMerge="1">
                  <a:txBody>
                    <a:bodyPr/>
                    <a:lstStyle/>
                    <a:p>
                      <a:pPr marL="342900" lvl="0" indent="-342900">
                        <a:lnSpc>
                          <a:spcPct val="107000"/>
                        </a:lnSpc>
                        <a:spcAft>
                          <a:spcPts val="0"/>
                        </a:spcAft>
                        <a:buFont typeface="Symbol" panose="05050102010706020507" pitchFamily="18" charset="2"/>
                        <a:buChar char=""/>
                      </a:pP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3983305372"/>
                  </a:ext>
                </a:extLst>
              </a:tr>
              <a:tr h="440963">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21</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Level2</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No</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vMerge="1">
                  <a:txBody>
                    <a:bodyPr/>
                    <a:lstStyle/>
                    <a:p>
                      <a:pPr marL="342900" lvl="0" indent="-342900">
                        <a:lnSpc>
                          <a:spcPct val="107000"/>
                        </a:lnSpc>
                        <a:spcAft>
                          <a:spcPts val="0"/>
                        </a:spcAft>
                        <a:buFont typeface="Symbol" panose="05050102010706020507" pitchFamily="18" charset="2"/>
                        <a:buChar char=""/>
                      </a:pP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4211131560"/>
                  </a:ext>
                </a:extLst>
              </a:tr>
              <a:tr h="440963">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22</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Gymsport3</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No</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vMerge="1">
                  <a:txBody>
                    <a:bodyPr/>
                    <a:lstStyle/>
                    <a:p>
                      <a:pPr marL="342900" lvl="0" indent="-342900">
                        <a:lnSpc>
                          <a:spcPct val="107000"/>
                        </a:lnSpc>
                        <a:spcAft>
                          <a:spcPts val="0"/>
                        </a:spcAft>
                        <a:buFont typeface="Symbol" panose="05050102010706020507" pitchFamily="18" charset="2"/>
                        <a:buChar char=""/>
                      </a:pP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3841662979"/>
                  </a:ext>
                </a:extLst>
              </a:tr>
              <a:tr h="734941">
                <a:tc>
                  <a:txBody>
                    <a:bodyPr/>
                    <a:lstStyle/>
                    <a:p>
                      <a:pP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23</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Level3</a:t>
                      </a:r>
                      <a:r>
                        <a:rPr lang="en-AU" sz="800" dirty="0">
                          <a:effectLst/>
                          <a:latin typeface="Calibri" panose="020F0502020204030204" pitchFamily="34" charset="0"/>
                          <a:ea typeface="MS PGothic" panose="020B0600070205080204" pitchFamily="34" charset="-128"/>
                          <a:cs typeface="MS PGothic" panose="020B0600070205080204" pitchFamily="34" charset="-128"/>
                        </a:rPr>
                        <a:t> </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tc>
                  <a:txBody>
                    <a:bodyPr/>
                    <a:lstStyle/>
                    <a:p>
                      <a:pPr algn="ctr">
                        <a:lnSpc>
                          <a:spcPct val="107000"/>
                        </a:lnSpc>
                        <a:spcAft>
                          <a:spcPts val="0"/>
                        </a:spcAft>
                      </a:pPr>
                      <a:r>
                        <a:rPr lang="en-AU" sz="1000">
                          <a:effectLst/>
                          <a:latin typeface="Calibri" panose="020F0502020204030204" pitchFamily="34" charset="0"/>
                          <a:ea typeface="MS PGothic" panose="020B0600070205080204" pitchFamily="34" charset="-128"/>
                          <a:cs typeface="MS PGothic" panose="020B0600070205080204" pitchFamily="34" charset="-128"/>
                        </a:rPr>
                        <a:t>No</a:t>
                      </a:r>
                      <a:endParaRPr lang="en-AU" sz="110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a:txBody>
                    <a:bodyPr/>
                    <a:lstStyle/>
                    <a:p>
                      <a:pPr marL="94615">
                        <a:lnSpc>
                          <a:spcPct val="107000"/>
                        </a:lnSpc>
                        <a:spcAft>
                          <a:spcPts val="0"/>
                        </a:spcAft>
                      </a:pPr>
                      <a:r>
                        <a:rPr lang="en-AU" sz="1000" dirty="0">
                          <a:effectLst/>
                          <a:latin typeface="Calibri" panose="020F0502020204030204" pitchFamily="34" charset="0"/>
                          <a:ea typeface="MS PGothic" panose="020B0600070205080204" pitchFamily="34" charset="-128"/>
                          <a:cs typeface="MS PGothic" panose="020B0600070205080204" pitchFamily="34" charset="-128"/>
                        </a:rPr>
                        <a:t>Text</a:t>
                      </a: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0" marR="0" marT="0" marB="0"/>
                </a:tc>
                <a:tc vMerge="1">
                  <a:txBody>
                    <a:bodyPr/>
                    <a:lstStyle/>
                    <a:p>
                      <a:pPr marL="342900" lvl="0" indent="-342900">
                        <a:lnSpc>
                          <a:spcPct val="107000"/>
                        </a:lnSpc>
                        <a:spcAft>
                          <a:spcPts val="0"/>
                        </a:spcAft>
                        <a:buFont typeface="Symbol" panose="05050102010706020507" pitchFamily="18" charset="2"/>
                        <a:buChar char=""/>
                      </a:pPr>
                      <a:endParaRPr lang="en-AU" sz="11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tc>
                <a:extLst>
                  <a:ext uri="{0D108BD9-81ED-4DB2-BD59-A6C34878D82A}">
                    <a16:rowId xmlns="" xmlns:a16="http://schemas.microsoft.com/office/drawing/2014/main" val="540671350"/>
                  </a:ext>
                </a:extLst>
              </a:tr>
            </a:tbl>
          </a:graphicData>
        </a:graphic>
      </p:graphicFrame>
      <p:sp>
        <p:nvSpPr>
          <p:cNvPr id="4" name="TextBox 3">
            <a:extLst>
              <a:ext uri="{FF2B5EF4-FFF2-40B4-BE49-F238E27FC236}">
                <a16:creationId xmlns="" xmlns:a16="http://schemas.microsoft.com/office/drawing/2014/main" id="{2AF4848D-F3F0-4E85-9658-E33805FEB181}"/>
              </a:ext>
            </a:extLst>
          </p:cNvPr>
          <p:cNvSpPr txBox="1"/>
          <p:nvPr/>
        </p:nvSpPr>
        <p:spPr>
          <a:xfrm>
            <a:off x="76672" y="1232011"/>
            <a:ext cx="8208912" cy="307777"/>
          </a:xfrm>
          <a:prstGeom prst="rect">
            <a:avLst/>
          </a:prstGeom>
          <a:noFill/>
        </p:spPr>
        <p:txBody>
          <a:bodyPr wrap="square" rtlCol="0">
            <a:spAutoFit/>
          </a:bodyPr>
          <a:lstStyle/>
          <a:p>
            <a:r>
              <a:rPr lang="en-AU" sz="1400" dirty="0"/>
              <a:t>Mandatory fields are highlighted in </a:t>
            </a:r>
            <a:r>
              <a:rPr lang="en-AU" sz="1400" dirty="0">
                <a:highlight>
                  <a:srgbClr val="FFFF00"/>
                </a:highlight>
              </a:rPr>
              <a:t>yellow</a:t>
            </a:r>
            <a:r>
              <a:rPr lang="en-AU" sz="1400" dirty="0"/>
              <a:t> = </a:t>
            </a:r>
            <a:r>
              <a:rPr lang="en-AU" sz="1400" b="1" dirty="0"/>
              <a:t>must have </a:t>
            </a:r>
            <a:r>
              <a:rPr lang="en-AU" sz="1400" dirty="0"/>
              <a:t>required information to import</a:t>
            </a:r>
          </a:p>
        </p:txBody>
      </p:sp>
    </p:spTree>
    <p:extLst>
      <p:ext uri="{BB962C8B-B14F-4D97-AF65-F5344CB8AC3E}">
        <p14:creationId xmlns:p14="http://schemas.microsoft.com/office/powerpoint/2010/main" val="7693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Export Existing Records in correct Club Importer format</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528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5EEE15F8-1153-417C-B7FD-5C5A25FEF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310652"/>
            <a:ext cx="6480720" cy="3915553"/>
          </a:xfrm>
          <a:prstGeom prst="rect">
            <a:avLst/>
          </a:prstGeom>
        </p:spPr>
      </p:pic>
      <p:sp>
        <p:nvSpPr>
          <p:cNvPr id="2" name="Title 1">
            <a:extLst>
              <a:ext uri="{FF2B5EF4-FFF2-40B4-BE49-F238E27FC236}">
                <a16:creationId xmlns="" xmlns:a16="http://schemas.microsoft.com/office/drawing/2014/main" id="{94B2C962-56D3-415C-BE66-7D77EA09A03B}"/>
              </a:ext>
            </a:extLst>
          </p:cNvPr>
          <p:cNvSpPr>
            <a:spLocks noGrp="1"/>
          </p:cNvSpPr>
          <p:nvPr>
            <p:ph type="title"/>
          </p:nvPr>
        </p:nvSpPr>
        <p:spPr/>
        <p:txBody>
          <a:bodyPr/>
          <a:lstStyle/>
          <a:p>
            <a:r>
              <a:rPr lang="en-AU" sz="2800" dirty="0"/>
              <a:t>How to </a:t>
            </a:r>
            <a:r>
              <a:rPr lang="en-US" sz="2800" dirty="0"/>
              <a:t>export Existing Records in correct Club Importer format – Part 1</a:t>
            </a:r>
            <a:endParaRPr lang="en-AU" sz="2800" dirty="0"/>
          </a:p>
        </p:txBody>
      </p:sp>
      <p:sp>
        <p:nvSpPr>
          <p:cNvPr id="7" name="Rectangle 6">
            <a:extLst>
              <a:ext uri="{FF2B5EF4-FFF2-40B4-BE49-F238E27FC236}">
                <a16:creationId xmlns="" xmlns:a16="http://schemas.microsoft.com/office/drawing/2014/main" id="{565C7130-F213-479D-94D8-2AB454DA1A4D}"/>
              </a:ext>
            </a:extLst>
          </p:cNvPr>
          <p:cNvSpPr/>
          <p:nvPr/>
        </p:nvSpPr>
        <p:spPr>
          <a:xfrm>
            <a:off x="1043608" y="2325008"/>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 xmlns:a16="http://schemas.microsoft.com/office/drawing/2014/main" id="{DAF84B9E-6291-408A-BFE7-FC77C34FE9AE}"/>
              </a:ext>
            </a:extLst>
          </p:cNvPr>
          <p:cNvSpPr/>
          <p:nvPr/>
        </p:nvSpPr>
        <p:spPr>
          <a:xfrm>
            <a:off x="4067944" y="2612175"/>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 xmlns:a16="http://schemas.microsoft.com/office/drawing/2014/main" id="{A9D5590B-786F-404A-9C43-C0FA001B26FA}"/>
              </a:ext>
            </a:extLst>
          </p:cNvPr>
          <p:cNvSpPr/>
          <p:nvPr/>
        </p:nvSpPr>
        <p:spPr>
          <a:xfrm>
            <a:off x="2915816" y="4845288"/>
            <a:ext cx="3528392"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 xmlns:a16="http://schemas.microsoft.com/office/drawing/2014/main" id="{E7A65AEF-A11F-4340-AD06-1E1F9640564B}"/>
              </a:ext>
            </a:extLst>
          </p:cNvPr>
          <p:cNvSpPr txBox="1"/>
          <p:nvPr/>
        </p:nvSpPr>
        <p:spPr>
          <a:xfrm>
            <a:off x="478177" y="1388999"/>
            <a:ext cx="7848872" cy="841256"/>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AU" sz="1400" dirty="0"/>
              <a:t>Go to the Club Admin Portal&gt; Reports tab&gt; R. Club Importer Export</a:t>
            </a:r>
          </a:p>
          <a:p>
            <a:pPr marL="285750" indent="-285750">
              <a:spcAft>
                <a:spcPts val="800"/>
              </a:spcAft>
              <a:buFont typeface="Arial" panose="020B0604020202020204" pitchFamily="34" charset="0"/>
              <a:buChar char="•"/>
            </a:pPr>
            <a:r>
              <a:rPr lang="en-AU" sz="1400" dirty="0"/>
              <a:t>Select the Paid Thru dates you wish to display athletes and then click on the Find button to run the report.</a:t>
            </a:r>
          </a:p>
        </p:txBody>
      </p:sp>
      <p:cxnSp>
        <p:nvCxnSpPr>
          <p:cNvPr id="12" name="Straight Arrow Connector 11">
            <a:extLst>
              <a:ext uri="{FF2B5EF4-FFF2-40B4-BE49-F238E27FC236}">
                <a16:creationId xmlns="" xmlns:a16="http://schemas.microsoft.com/office/drawing/2014/main" id="{C567CBE8-CBCB-43AE-8A1D-B0FEA5619182}"/>
              </a:ext>
            </a:extLst>
          </p:cNvPr>
          <p:cNvCxnSpPr>
            <a:stCxn id="7" idx="3"/>
            <a:endCxn id="8" idx="1"/>
          </p:cNvCxnSpPr>
          <p:nvPr/>
        </p:nvCxnSpPr>
        <p:spPr>
          <a:xfrm>
            <a:off x="2339752" y="2469024"/>
            <a:ext cx="1728192" cy="2871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2860F7AA-D8C5-40A5-91D0-5E698CCC57FC}"/>
              </a:ext>
            </a:extLst>
          </p:cNvPr>
          <p:cNvCxnSpPr>
            <a:cxnSpLocks/>
            <a:endCxn id="9" idx="0"/>
          </p:cNvCxnSpPr>
          <p:nvPr/>
        </p:nvCxnSpPr>
        <p:spPr>
          <a:xfrm>
            <a:off x="4355976" y="2873424"/>
            <a:ext cx="324036" cy="19718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976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47C081-7E79-4DEE-AB07-50E709FD8AC8}"/>
              </a:ext>
            </a:extLst>
          </p:cNvPr>
          <p:cNvSpPr>
            <a:spLocks noGrp="1"/>
          </p:cNvSpPr>
          <p:nvPr>
            <p:ph type="title"/>
          </p:nvPr>
        </p:nvSpPr>
        <p:spPr/>
        <p:txBody>
          <a:bodyPr/>
          <a:lstStyle/>
          <a:p>
            <a:r>
              <a:rPr lang="en-AU" sz="2800" dirty="0"/>
              <a:t>How to </a:t>
            </a:r>
            <a:r>
              <a:rPr lang="en-US" sz="2800" dirty="0"/>
              <a:t>export Existing Records in correct Club Importer format – Part 2</a:t>
            </a:r>
            <a:endParaRPr lang="en-AU" sz="2800" dirty="0"/>
          </a:p>
        </p:txBody>
      </p:sp>
      <p:pic>
        <p:nvPicPr>
          <p:cNvPr id="4" name="Picture 3">
            <a:extLst>
              <a:ext uri="{FF2B5EF4-FFF2-40B4-BE49-F238E27FC236}">
                <a16:creationId xmlns="" xmlns:a16="http://schemas.microsoft.com/office/drawing/2014/main" id="{E2EE24C9-B544-4FAF-8140-F0F42C443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26123"/>
            <a:ext cx="5730129" cy="4509120"/>
          </a:xfrm>
          <a:prstGeom prst="rect">
            <a:avLst/>
          </a:prstGeom>
        </p:spPr>
      </p:pic>
      <p:sp>
        <p:nvSpPr>
          <p:cNvPr id="5" name="Rectangle 4">
            <a:extLst>
              <a:ext uri="{FF2B5EF4-FFF2-40B4-BE49-F238E27FC236}">
                <a16:creationId xmlns="" xmlns:a16="http://schemas.microsoft.com/office/drawing/2014/main" id="{F7D056B3-250A-49C2-AB0B-3425ADDB31F7}"/>
              </a:ext>
            </a:extLst>
          </p:cNvPr>
          <p:cNvSpPr/>
          <p:nvPr/>
        </p:nvSpPr>
        <p:spPr>
          <a:xfrm>
            <a:off x="4860032" y="4581128"/>
            <a:ext cx="1049609"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 xmlns:a16="http://schemas.microsoft.com/office/drawing/2014/main" id="{91DE868F-2B58-4C88-9FFB-9501358A8F83}"/>
              </a:ext>
            </a:extLst>
          </p:cNvPr>
          <p:cNvSpPr txBox="1"/>
          <p:nvPr/>
        </p:nvSpPr>
        <p:spPr>
          <a:xfrm>
            <a:off x="6300192" y="1700808"/>
            <a:ext cx="2592288" cy="2862322"/>
          </a:xfrm>
          <a:prstGeom prst="rect">
            <a:avLst/>
          </a:prstGeom>
          <a:noFill/>
          <a:ln>
            <a:solidFill>
              <a:schemeClr val="tx1"/>
            </a:solidFill>
          </a:ln>
        </p:spPr>
        <p:txBody>
          <a:bodyPr wrap="square" rtlCol="0">
            <a:spAutoFit/>
          </a:bodyPr>
          <a:lstStyle/>
          <a:p>
            <a:r>
              <a:rPr lang="en-AU" dirty="0"/>
              <a:t>Please click on the Export button and then select Excel.</a:t>
            </a:r>
          </a:p>
          <a:p>
            <a:endParaRPr lang="en-AU" dirty="0"/>
          </a:p>
          <a:p>
            <a:r>
              <a:rPr lang="en-AU" dirty="0">
                <a:solidFill>
                  <a:srgbClr val="FF0000"/>
                </a:solidFill>
              </a:rPr>
              <a:t>Important</a:t>
            </a:r>
            <a:r>
              <a:rPr lang="en-AU" dirty="0"/>
              <a:t>: Please do not select CSV as it drops the zeros in the phone numbers and saves in the wrong CSV format.</a:t>
            </a:r>
          </a:p>
        </p:txBody>
      </p:sp>
      <p:cxnSp>
        <p:nvCxnSpPr>
          <p:cNvPr id="8" name="Straight Arrow Connector 7">
            <a:extLst>
              <a:ext uri="{FF2B5EF4-FFF2-40B4-BE49-F238E27FC236}">
                <a16:creationId xmlns="" xmlns:a16="http://schemas.microsoft.com/office/drawing/2014/main" id="{0DAA7735-4A34-4F8E-9ACD-31FBD3554B9D}"/>
              </a:ext>
            </a:extLst>
          </p:cNvPr>
          <p:cNvCxnSpPr>
            <a:stCxn id="6" idx="2"/>
            <a:endCxn id="5" idx="3"/>
          </p:cNvCxnSpPr>
          <p:nvPr/>
        </p:nvCxnSpPr>
        <p:spPr>
          <a:xfrm flipH="1">
            <a:off x="5909641" y="4563130"/>
            <a:ext cx="1686695" cy="558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5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D12EB9-3836-4D2E-AD81-B1A979447C64}"/>
              </a:ext>
            </a:extLst>
          </p:cNvPr>
          <p:cNvSpPr>
            <a:spLocks noGrp="1"/>
          </p:cNvSpPr>
          <p:nvPr>
            <p:ph type="title"/>
          </p:nvPr>
        </p:nvSpPr>
        <p:spPr/>
        <p:txBody>
          <a:bodyPr/>
          <a:lstStyle/>
          <a:p>
            <a:r>
              <a:rPr lang="en-AU" sz="2800" dirty="0"/>
              <a:t>How to </a:t>
            </a:r>
            <a:r>
              <a:rPr lang="en-US" sz="2800" dirty="0"/>
              <a:t>export Existing Records in correct Club Importer format – Part 3</a:t>
            </a:r>
            <a:endParaRPr lang="en-AU" sz="2800" dirty="0"/>
          </a:p>
        </p:txBody>
      </p:sp>
      <p:sp>
        <p:nvSpPr>
          <p:cNvPr id="3" name="Content Placeholder 2">
            <a:extLst>
              <a:ext uri="{FF2B5EF4-FFF2-40B4-BE49-F238E27FC236}">
                <a16:creationId xmlns="" xmlns:a16="http://schemas.microsoft.com/office/drawing/2014/main" id="{13012861-451C-4B7F-B35C-C74DE8CE114B}"/>
              </a:ext>
            </a:extLst>
          </p:cNvPr>
          <p:cNvSpPr>
            <a:spLocks noGrp="1"/>
          </p:cNvSpPr>
          <p:nvPr>
            <p:ph idx="1"/>
          </p:nvPr>
        </p:nvSpPr>
        <p:spPr/>
        <p:txBody>
          <a:bodyPr/>
          <a:lstStyle/>
          <a:p>
            <a:pPr marL="514350" indent="-514350">
              <a:buFont typeface="+mj-lt"/>
              <a:buAutoNum type="arabicPeriod"/>
            </a:pPr>
            <a:r>
              <a:rPr lang="en-AU" sz="1600" dirty="0"/>
              <a:t>Open the excel file you have just created.</a:t>
            </a:r>
          </a:p>
          <a:p>
            <a:pPr marL="514350" indent="-514350">
              <a:buFont typeface="+mj-lt"/>
              <a:buAutoNum type="arabicPeriod"/>
            </a:pPr>
            <a:r>
              <a:rPr lang="en-AU" sz="1600" dirty="0"/>
              <a:t>Enable editing if you have a protected view.</a:t>
            </a:r>
          </a:p>
          <a:p>
            <a:pPr marL="514350" indent="-514350">
              <a:buFont typeface="+mj-lt"/>
              <a:buAutoNum type="arabicPeriod"/>
            </a:pPr>
            <a:r>
              <a:rPr lang="en-AU" sz="1600" dirty="0"/>
              <a:t>Select Save As option in your excel</a:t>
            </a:r>
          </a:p>
          <a:p>
            <a:pPr marL="514350" indent="-514350">
              <a:buFont typeface="+mj-lt"/>
              <a:buAutoNum type="arabicPeriod"/>
            </a:pPr>
            <a:r>
              <a:rPr lang="en-AU" sz="1600" dirty="0"/>
              <a:t>Ensure you save as </a:t>
            </a:r>
            <a:r>
              <a:rPr lang="en-AU" sz="1600" dirty="0" smtClean="0"/>
              <a:t>a CSV (Comma delimited).</a:t>
            </a:r>
          </a:p>
          <a:p>
            <a:pPr marL="514350" indent="-514350">
              <a:buFont typeface="+mj-lt"/>
              <a:buAutoNum type="arabicPeriod"/>
            </a:pPr>
            <a:r>
              <a:rPr lang="en-AU" sz="1600" b="1" dirty="0" smtClean="0">
                <a:solidFill>
                  <a:srgbClr val="FF0000"/>
                </a:solidFill>
              </a:rPr>
              <a:t>Important</a:t>
            </a:r>
            <a:r>
              <a:rPr lang="en-AU" sz="1600" b="1" dirty="0" smtClean="0"/>
              <a:t>: </a:t>
            </a:r>
            <a:r>
              <a:rPr lang="en-AU" sz="1600" dirty="0" smtClean="0"/>
              <a:t>Please do not save as any other CSV file types as the club importer will not work.</a:t>
            </a:r>
          </a:p>
          <a:p>
            <a:pPr marL="514350" indent="-514350">
              <a:buFont typeface="+mj-lt"/>
              <a:buAutoNum type="arabicPeriod"/>
            </a:pPr>
            <a:endParaRPr lang="en-AU" sz="1600" dirty="0"/>
          </a:p>
        </p:txBody>
      </p:sp>
      <p:pic>
        <p:nvPicPr>
          <p:cNvPr id="4" name="Picture 3">
            <a:extLst>
              <a:ext uri="{FF2B5EF4-FFF2-40B4-BE49-F238E27FC236}">
                <a16:creationId xmlns="" xmlns:a16="http://schemas.microsoft.com/office/drawing/2014/main" id="{B64AC583-A5CA-4315-B0B7-101B809F9149}"/>
              </a:ext>
            </a:extLst>
          </p:cNvPr>
          <p:cNvPicPr>
            <a:picLocks noChangeAspect="1"/>
          </p:cNvPicPr>
          <p:nvPr/>
        </p:nvPicPr>
        <p:blipFill>
          <a:blip r:embed="rId2"/>
          <a:stretch>
            <a:fillRect/>
          </a:stretch>
        </p:blipFill>
        <p:spPr>
          <a:xfrm>
            <a:off x="2032356" y="3241939"/>
            <a:ext cx="5079287" cy="2883958"/>
          </a:xfrm>
          <a:prstGeom prst="rect">
            <a:avLst/>
          </a:prstGeom>
        </p:spPr>
      </p:pic>
      <p:sp>
        <p:nvSpPr>
          <p:cNvPr id="5" name="Rectangle 4">
            <a:extLst>
              <a:ext uri="{FF2B5EF4-FFF2-40B4-BE49-F238E27FC236}">
                <a16:creationId xmlns="" xmlns:a16="http://schemas.microsoft.com/office/drawing/2014/main" id="{DFFDCECD-20A4-47CB-A082-A583B55A15BB}"/>
              </a:ext>
            </a:extLst>
          </p:cNvPr>
          <p:cNvSpPr/>
          <p:nvPr/>
        </p:nvSpPr>
        <p:spPr>
          <a:xfrm>
            <a:off x="2339752" y="5373216"/>
            <a:ext cx="4771891"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414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A8336C-0DBD-41D4-ADEC-761D5C1FD804}"/>
              </a:ext>
            </a:extLst>
          </p:cNvPr>
          <p:cNvSpPr>
            <a:spLocks noGrp="1"/>
          </p:cNvSpPr>
          <p:nvPr>
            <p:ph type="title"/>
          </p:nvPr>
        </p:nvSpPr>
        <p:spPr/>
        <p:txBody>
          <a:bodyPr/>
          <a:lstStyle/>
          <a:p>
            <a:r>
              <a:rPr lang="en-AU" dirty="0"/>
              <a:t>How to </a:t>
            </a:r>
            <a:r>
              <a:rPr lang="en-US" dirty="0"/>
              <a:t>export Existing Records in correct Club Importer format – Part 4</a:t>
            </a:r>
            <a:endParaRPr lang="en-AU" dirty="0"/>
          </a:p>
        </p:txBody>
      </p:sp>
      <p:sp>
        <p:nvSpPr>
          <p:cNvPr id="3" name="Content Placeholder 2">
            <a:extLst>
              <a:ext uri="{FF2B5EF4-FFF2-40B4-BE49-F238E27FC236}">
                <a16:creationId xmlns="" xmlns:a16="http://schemas.microsoft.com/office/drawing/2014/main" id="{D0F3A49E-B850-4F3C-B502-14C81E49942C}"/>
              </a:ext>
            </a:extLst>
          </p:cNvPr>
          <p:cNvSpPr>
            <a:spLocks noGrp="1"/>
          </p:cNvSpPr>
          <p:nvPr>
            <p:ph idx="1"/>
          </p:nvPr>
        </p:nvSpPr>
        <p:spPr/>
        <p:txBody>
          <a:bodyPr/>
          <a:lstStyle/>
          <a:p>
            <a:r>
              <a:rPr lang="en-AU" sz="1600" dirty="0"/>
              <a:t>Please note that the file has all the fields with the correct headers for the club importer.</a:t>
            </a:r>
          </a:p>
          <a:p>
            <a:r>
              <a:rPr lang="en-AU" sz="1600" dirty="0"/>
              <a:t>We recommend using the Club Importer Validation template to help identify any incomplete and invalid data, ensure you are using the latest Athlete Codes and to automatically copy mobile phone numbers into the home phone field</a:t>
            </a:r>
            <a:r>
              <a:rPr lang="en-AU" sz="1600" dirty="0" smtClean="0"/>
              <a:t>.</a:t>
            </a:r>
          </a:p>
          <a:p>
            <a:r>
              <a:rPr lang="en-AU" sz="1600" b="1" dirty="0" smtClean="0"/>
              <a:t>Important: </a:t>
            </a:r>
            <a:r>
              <a:rPr lang="en-AU" sz="1600" dirty="0" smtClean="0"/>
              <a:t>Due to an issue around date formatting, we have suspended CSV imports into the Validation Template. Excel files can still be imported into the Validation Template and the file for </a:t>
            </a:r>
            <a:r>
              <a:rPr lang="en-AU" sz="1600" b="1" dirty="0" smtClean="0"/>
              <a:t>importing</a:t>
            </a:r>
            <a:r>
              <a:rPr lang="en-AU" sz="1600" dirty="0" smtClean="0"/>
              <a:t> into the Club Importer wizard is still CSV.</a:t>
            </a:r>
            <a:endParaRPr lang="en-AU" sz="1600" b="1" dirty="0"/>
          </a:p>
        </p:txBody>
      </p:sp>
    </p:spTree>
    <p:extLst>
      <p:ext uri="{BB962C8B-B14F-4D97-AF65-F5344CB8AC3E}">
        <p14:creationId xmlns:p14="http://schemas.microsoft.com/office/powerpoint/2010/main" val="70554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How to access the </a:t>
            </a:r>
            <a:br>
              <a:rPr lang="en-AU" sz="4000" dirty="0"/>
            </a:br>
            <a:r>
              <a:rPr lang="en-AU" sz="4000" dirty="0"/>
              <a:t>Club Importer &amp; </a:t>
            </a:r>
            <a:br>
              <a:rPr lang="en-AU" sz="4000" dirty="0"/>
            </a:br>
            <a:r>
              <a:rPr lang="en-AU" sz="4000" dirty="0"/>
              <a:t>Validation Template</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8445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FB329D-7303-4E7A-9633-083D149B7BD1}"/>
              </a:ext>
            </a:extLst>
          </p:cNvPr>
          <p:cNvSpPr>
            <a:spLocks noGrp="1"/>
          </p:cNvSpPr>
          <p:nvPr>
            <p:ph type="title"/>
          </p:nvPr>
        </p:nvSpPr>
        <p:spPr/>
        <p:txBody>
          <a:bodyPr/>
          <a:lstStyle/>
          <a:p>
            <a:r>
              <a:rPr lang="en-AU" dirty="0"/>
              <a:t>Contents</a:t>
            </a:r>
          </a:p>
        </p:txBody>
      </p:sp>
      <p:sp>
        <p:nvSpPr>
          <p:cNvPr id="3" name="Content Placeholder 2">
            <a:extLst>
              <a:ext uri="{FF2B5EF4-FFF2-40B4-BE49-F238E27FC236}">
                <a16:creationId xmlns="" xmlns:a16="http://schemas.microsoft.com/office/drawing/2014/main" id="{9E77A7FF-7326-4951-B676-F546FA8E66A0}"/>
              </a:ext>
            </a:extLst>
          </p:cNvPr>
          <p:cNvSpPr>
            <a:spLocks noGrp="1"/>
          </p:cNvSpPr>
          <p:nvPr>
            <p:ph idx="1"/>
          </p:nvPr>
        </p:nvSpPr>
        <p:spPr/>
        <p:txBody>
          <a:bodyPr/>
          <a:lstStyle/>
          <a:p>
            <a:pPr marL="514350" indent="-514350">
              <a:lnSpc>
                <a:spcPct val="150000"/>
              </a:lnSpc>
              <a:buFont typeface="+mj-lt"/>
              <a:buAutoNum type="arabicPeriod"/>
            </a:pPr>
            <a:r>
              <a:rPr lang="en-AU" sz="1800" dirty="0"/>
              <a:t>About the New Club Importer</a:t>
            </a:r>
          </a:p>
          <a:p>
            <a:pPr marL="514350" indent="-514350">
              <a:lnSpc>
                <a:spcPct val="150000"/>
              </a:lnSpc>
              <a:buFont typeface="+mj-lt"/>
              <a:buAutoNum type="arabicPeriod"/>
            </a:pPr>
            <a:r>
              <a:rPr lang="en-AU" sz="1800" dirty="0"/>
              <a:t>How to access the Club Importer</a:t>
            </a:r>
          </a:p>
          <a:p>
            <a:pPr marL="514350" indent="-514350">
              <a:lnSpc>
                <a:spcPct val="150000"/>
              </a:lnSpc>
              <a:buFont typeface="+mj-lt"/>
              <a:buAutoNum type="arabicPeriod"/>
            </a:pPr>
            <a:r>
              <a:rPr lang="en-AU" sz="1800" dirty="0"/>
              <a:t>Fields required for the new Club Importer</a:t>
            </a:r>
          </a:p>
          <a:p>
            <a:pPr marL="514350" indent="-514350">
              <a:lnSpc>
                <a:spcPct val="150000"/>
              </a:lnSpc>
              <a:buFont typeface="+mj-lt"/>
              <a:buAutoNum type="arabicPeriod"/>
            </a:pPr>
            <a:r>
              <a:rPr lang="en-US" sz="1800" dirty="0"/>
              <a:t>Export Existing Records in correct Club Importer format</a:t>
            </a:r>
          </a:p>
          <a:p>
            <a:pPr marL="514350" indent="-514350">
              <a:lnSpc>
                <a:spcPct val="150000"/>
              </a:lnSpc>
              <a:buFont typeface="+mj-lt"/>
              <a:buAutoNum type="arabicPeriod"/>
            </a:pPr>
            <a:r>
              <a:rPr lang="en-US" sz="1800" dirty="0"/>
              <a:t>How to access the Club Importer &amp; Validation Template</a:t>
            </a:r>
          </a:p>
          <a:p>
            <a:pPr marL="514350" indent="-514350">
              <a:lnSpc>
                <a:spcPct val="150000"/>
              </a:lnSpc>
              <a:buFont typeface="+mj-lt"/>
              <a:buAutoNum type="arabicPeriod"/>
            </a:pPr>
            <a:r>
              <a:rPr lang="en-US" sz="1800" dirty="0"/>
              <a:t>How to Import a CSV file into the Club Importer</a:t>
            </a:r>
          </a:p>
          <a:p>
            <a:pPr marL="514350" indent="-514350">
              <a:lnSpc>
                <a:spcPct val="150000"/>
              </a:lnSpc>
              <a:buFont typeface="+mj-lt"/>
              <a:buAutoNum type="arabicPeriod"/>
            </a:pPr>
            <a:r>
              <a:rPr lang="en-US" sz="1800" dirty="0"/>
              <a:t>What if I need an athlete registered urgently?</a:t>
            </a:r>
          </a:p>
          <a:p>
            <a:pPr marL="514350" indent="-514350">
              <a:lnSpc>
                <a:spcPct val="150000"/>
              </a:lnSpc>
              <a:buFont typeface="+mj-lt"/>
              <a:buAutoNum type="arabicPeriod"/>
            </a:pPr>
            <a:r>
              <a:rPr lang="en-US" sz="1800" dirty="0"/>
              <a:t>Troubleshooting Error Messages &amp; Failed Imports</a:t>
            </a:r>
          </a:p>
          <a:p>
            <a:pPr marL="514350" indent="-514350">
              <a:lnSpc>
                <a:spcPct val="150000"/>
              </a:lnSpc>
              <a:buFont typeface="+mj-lt"/>
              <a:buAutoNum type="arabicPeriod"/>
            </a:pPr>
            <a:r>
              <a:rPr lang="en-US" sz="1800" dirty="0"/>
              <a:t>Need Help?</a:t>
            </a:r>
            <a:endParaRPr lang="en-AU" sz="1800" dirty="0"/>
          </a:p>
        </p:txBody>
      </p:sp>
    </p:spTree>
    <p:extLst>
      <p:ext uri="{BB962C8B-B14F-4D97-AF65-F5344CB8AC3E}">
        <p14:creationId xmlns:p14="http://schemas.microsoft.com/office/powerpoint/2010/main" val="43863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EFD76-8586-4BC5-9A52-C3DA08632793}"/>
              </a:ext>
            </a:extLst>
          </p:cNvPr>
          <p:cNvSpPr>
            <a:spLocks noGrp="1"/>
          </p:cNvSpPr>
          <p:nvPr>
            <p:ph type="title"/>
          </p:nvPr>
        </p:nvSpPr>
        <p:spPr/>
        <p:txBody>
          <a:bodyPr/>
          <a:lstStyle/>
          <a:p>
            <a:r>
              <a:rPr lang="en-AU" dirty="0"/>
              <a:t>How to access the Club Importer</a:t>
            </a:r>
          </a:p>
        </p:txBody>
      </p:sp>
      <p:pic>
        <p:nvPicPr>
          <p:cNvPr id="6" name="Picture 5">
            <a:extLst>
              <a:ext uri="{FF2B5EF4-FFF2-40B4-BE49-F238E27FC236}">
                <a16:creationId xmlns="" xmlns:a16="http://schemas.microsoft.com/office/drawing/2014/main" id="{6630FF98-DC40-49C8-A7B1-EA7D8554E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291" y="1556792"/>
            <a:ext cx="5794607" cy="4464496"/>
          </a:xfrm>
          <a:prstGeom prst="rect">
            <a:avLst/>
          </a:prstGeom>
        </p:spPr>
      </p:pic>
      <p:sp>
        <p:nvSpPr>
          <p:cNvPr id="7" name="Rectangle 6">
            <a:extLst>
              <a:ext uri="{FF2B5EF4-FFF2-40B4-BE49-F238E27FC236}">
                <a16:creationId xmlns="" xmlns:a16="http://schemas.microsoft.com/office/drawing/2014/main" id="{B1792747-BF53-4B72-B84D-64755939671C}"/>
              </a:ext>
            </a:extLst>
          </p:cNvPr>
          <p:cNvSpPr/>
          <p:nvPr/>
        </p:nvSpPr>
        <p:spPr>
          <a:xfrm>
            <a:off x="451291" y="2780928"/>
            <a:ext cx="124038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 xmlns:a16="http://schemas.microsoft.com/office/drawing/2014/main" id="{F18A37F6-BAC5-45B5-BB99-1733A7A7E44E}"/>
              </a:ext>
            </a:extLst>
          </p:cNvPr>
          <p:cNvSpPr/>
          <p:nvPr/>
        </p:nvSpPr>
        <p:spPr>
          <a:xfrm>
            <a:off x="5148064" y="2924944"/>
            <a:ext cx="720080" cy="360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 xmlns:a16="http://schemas.microsoft.com/office/drawing/2014/main" id="{E1745A3E-E6A3-4A7D-B2EC-2AA19DCC7AB5}"/>
              </a:ext>
            </a:extLst>
          </p:cNvPr>
          <p:cNvSpPr/>
          <p:nvPr/>
        </p:nvSpPr>
        <p:spPr>
          <a:xfrm>
            <a:off x="5848295" y="3284984"/>
            <a:ext cx="307881"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 xmlns:a16="http://schemas.microsoft.com/office/drawing/2014/main" id="{E12EC9B8-79C0-42F0-B0FB-4858B6E4022C}"/>
              </a:ext>
            </a:extLst>
          </p:cNvPr>
          <p:cNvSpPr txBox="1"/>
          <p:nvPr/>
        </p:nvSpPr>
        <p:spPr>
          <a:xfrm>
            <a:off x="6588224" y="1844824"/>
            <a:ext cx="2160240" cy="1169551"/>
          </a:xfrm>
          <a:prstGeom prst="rect">
            <a:avLst/>
          </a:prstGeom>
          <a:noFill/>
          <a:ln>
            <a:solidFill>
              <a:schemeClr val="tx1"/>
            </a:solidFill>
          </a:ln>
        </p:spPr>
        <p:txBody>
          <a:bodyPr wrap="square" rtlCol="0">
            <a:spAutoFit/>
          </a:bodyPr>
          <a:lstStyle/>
          <a:p>
            <a:r>
              <a:rPr lang="en-AU" sz="1400" dirty="0"/>
              <a:t>To access the Club Importer, please go to the Club Admin Portal and then click on the Club Importer tab.</a:t>
            </a:r>
          </a:p>
        </p:txBody>
      </p:sp>
      <p:sp>
        <p:nvSpPr>
          <p:cNvPr id="11" name="TextBox 10">
            <a:extLst>
              <a:ext uri="{FF2B5EF4-FFF2-40B4-BE49-F238E27FC236}">
                <a16:creationId xmlns="" xmlns:a16="http://schemas.microsoft.com/office/drawing/2014/main" id="{C9C2EE25-7FC5-4655-B1EB-5BFF049C7A3F}"/>
              </a:ext>
            </a:extLst>
          </p:cNvPr>
          <p:cNvSpPr txBox="1"/>
          <p:nvPr/>
        </p:nvSpPr>
        <p:spPr>
          <a:xfrm>
            <a:off x="6592502" y="3284983"/>
            <a:ext cx="2160240" cy="1169551"/>
          </a:xfrm>
          <a:prstGeom prst="rect">
            <a:avLst/>
          </a:prstGeom>
          <a:noFill/>
          <a:ln w="3175">
            <a:solidFill>
              <a:schemeClr val="tx1"/>
            </a:solidFill>
          </a:ln>
        </p:spPr>
        <p:txBody>
          <a:bodyPr wrap="square" rtlCol="0">
            <a:spAutoFit/>
          </a:bodyPr>
          <a:lstStyle/>
          <a:p>
            <a:r>
              <a:rPr lang="en-AU" sz="1400" dirty="0"/>
              <a:t>To access further information about using the Club Importer, please click on the information icon.</a:t>
            </a:r>
          </a:p>
        </p:txBody>
      </p:sp>
      <p:cxnSp>
        <p:nvCxnSpPr>
          <p:cNvPr id="13" name="Straight Arrow Connector 12">
            <a:extLst>
              <a:ext uri="{FF2B5EF4-FFF2-40B4-BE49-F238E27FC236}">
                <a16:creationId xmlns="" xmlns:a16="http://schemas.microsoft.com/office/drawing/2014/main" id="{337BFEAA-5541-4E66-94FB-F7A6D7C61E6B}"/>
              </a:ext>
            </a:extLst>
          </p:cNvPr>
          <p:cNvCxnSpPr>
            <a:stCxn id="7" idx="3"/>
          </p:cNvCxnSpPr>
          <p:nvPr/>
        </p:nvCxnSpPr>
        <p:spPr>
          <a:xfrm>
            <a:off x="1691680" y="2924944"/>
            <a:ext cx="3456384" cy="180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6785EB8F-F586-467C-B771-4738F00D5C4D}"/>
              </a:ext>
            </a:extLst>
          </p:cNvPr>
          <p:cNvCxnSpPr>
            <a:cxnSpLocks/>
            <a:stCxn id="11" idx="1"/>
            <a:endCxn id="9" idx="2"/>
          </p:cNvCxnSpPr>
          <p:nvPr/>
        </p:nvCxnSpPr>
        <p:spPr>
          <a:xfrm flipH="1" flipV="1">
            <a:off x="6002236" y="3501008"/>
            <a:ext cx="590266" cy="368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F2301404-DAB5-476B-A3A8-ED833EF31259}"/>
              </a:ext>
            </a:extLst>
          </p:cNvPr>
          <p:cNvSpPr txBox="1"/>
          <p:nvPr/>
        </p:nvSpPr>
        <p:spPr>
          <a:xfrm>
            <a:off x="6588224" y="4783578"/>
            <a:ext cx="2160240" cy="954107"/>
          </a:xfrm>
          <a:prstGeom prst="rect">
            <a:avLst/>
          </a:prstGeom>
          <a:noFill/>
          <a:ln w="3175">
            <a:solidFill>
              <a:schemeClr val="tx1"/>
            </a:solidFill>
          </a:ln>
        </p:spPr>
        <p:txBody>
          <a:bodyPr wrap="square" rtlCol="0">
            <a:spAutoFit/>
          </a:bodyPr>
          <a:lstStyle/>
          <a:p>
            <a:r>
              <a:rPr lang="en-AU" sz="1400" dirty="0"/>
              <a:t>Please click on this button to access the latest Validation template.</a:t>
            </a:r>
          </a:p>
        </p:txBody>
      </p:sp>
      <p:sp>
        <p:nvSpPr>
          <p:cNvPr id="19" name="Rectangle 18">
            <a:extLst>
              <a:ext uri="{FF2B5EF4-FFF2-40B4-BE49-F238E27FC236}">
                <a16:creationId xmlns="" xmlns:a16="http://schemas.microsoft.com/office/drawing/2014/main" id="{00E0B856-7D28-4C04-97CA-B001FA038814}"/>
              </a:ext>
            </a:extLst>
          </p:cNvPr>
          <p:cNvSpPr/>
          <p:nvPr/>
        </p:nvSpPr>
        <p:spPr>
          <a:xfrm>
            <a:off x="2051720" y="4238509"/>
            <a:ext cx="1512168" cy="234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Arrow Connector 19">
            <a:extLst>
              <a:ext uri="{FF2B5EF4-FFF2-40B4-BE49-F238E27FC236}">
                <a16:creationId xmlns="" xmlns:a16="http://schemas.microsoft.com/office/drawing/2014/main" id="{5BDE6DDF-03BD-4C4C-9CC2-CEC37F04649C}"/>
              </a:ext>
            </a:extLst>
          </p:cNvPr>
          <p:cNvCxnSpPr>
            <a:cxnSpLocks/>
            <a:stCxn id="18" idx="1"/>
          </p:cNvCxnSpPr>
          <p:nvPr/>
        </p:nvCxnSpPr>
        <p:spPr>
          <a:xfrm flipH="1" flipV="1">
            <a:off x="3563888" y="4392398"/>
            <a:ext cx="3024336" cy="868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0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DE9F5A-D54E-4FF3-90E0-996B3596B2DE}"/>
              </a:ext>
            </a:extLst>
          </p:cNvPr>
          <p:cNvSpPr>
            <a:spLocks noGrp="1"/>
          </p:cNvSpPr>
          <p:nvPr>
            <p:ph type="title"/>
          </p:nvPr>
        </p:nvSpPr>
        <p:spPr/>
        <p:txBody>
          <a:bodyPr/>
          <a:lstStyle/>
          <a:p>
            <a:r>
              <a:rPr lang="en-AU" dirty="0"/>
              <a:t>How to download latest </a:t>
            </a:r>
            <a:br>
              <a:rPr lang="en-AU" dirty="0"/>
            </a:br>
            <a:r>
              <a:rPr lang="en-AU" dirty="0"/>
              <a:t>Validation Template</a:t>
            </a:r>
          </a:p>
        </p:txBody>
      </p:sp>
      <p:pic>
        <p:nvPicPr>
          <p:cNvPr id="3" name="Picture 2">
            <a:extLst>
              <a:ext uri="{FF2B5EF4-FFF2-40B4-BE49-F238E27FC236}">
                <a16:creationId xmlns="" xmlns:a16="http://schemas.microsoft.com/office/drawing/2014/main" id="{486C101F-2E2D-4279-BB20-16EE2324AB54}"/>
              </a:ext>
            </a:extLst>
          </p:cNvPr>
          <p:cNvPicPr>
            <a:picLocks noChangeAspect="1"/>
          </p:cNvPicPr>
          <p:nvPr/>
        </p:nvPicPr>
        <p:blipFill>
          <a:blip r:embed="rId2"/>
          <a:stretch>
            <a:fillRect/>
          </a:stretch>
        </p:blipFill>
        <p:spPr>
          <a:xfrm>
            <a:off x="441404" y="1700808"/>
            <a:ext cx="6660232" cy="4256394"/>
          </a:xfrm>
          <a:prstGeom prst="rect">
            <a:avLst/>
          </a:prstGeom>
        </p:spPr>
      </p:pic>
      <p:sp>
        <p:nvSpPr>
          <p:cNvPr id="4" name="Rectangle 3">
            <a:extLst>
              <a:ext uri="{FF2B5EF4-FFF2-40B4-BE49-F238E27FC236}">
                <a16:creationId xmlns="" xmlns:a16="http://schemas.microsoft.com/office/drawing/2014/main" id="{0FC7F0B3-ACC1-4C5F-B720-F1F9CB4EC4B3}"/>
              </a:ext>
            </a:extLst>
          </p:cNvPr>
          <p:cNvSpPr/>
          <p:nvPr/>
        </p:nvSpPr>
        <p:spPr>
          <a:xfrm>
            <a:off x="441404" y="4221088"/>
            <a:ext cx="261842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 xmlns:a16="http://schemas.microsoft.com/office/drawing/2014/main" id="{03C09871-4726-437B-B63E-392A45BDEFC7}"/>
              </a:ext>
            </a:extLst>
          </p:cNvPr>
          <p:cNvSpPr txBox="1"/>
          <p:nvPr/>
        </p:nvSpPr>
        <p:spPr>
          <a:xfrm>
            <a:off x="4572000" y="5021895"/>
            <a:ext cx="2160240" cy="523220"/>
          </a:xfrm>
          <a:prstGeom prst="rect">
            <a:avLst/>
          </a:prstGeom>
          <a:noFill/>
          <a:ln w="3175">
            <a:solidFill>
              <a:schemeClr val="tx1"/>
            </a:solidFill>
          </a:ln>
        </p:spPr>
        <p:txBody>
          <a:bodyPr wrap="square" rtlCol="0">
            <a:spAutoFit/>
          </a:bodyPr>
          <a:lstStyle/>
          <a:p>
            <a:r>
              <a:rPr lang="en-AU" sz="1400" dirty="0"/>
              <a:t>This is always the latest template.</a:t>
            </a:r>
          </a:p>
        </p:txBody>
      </p:sp>
      <p:cxnSp>
        <p:nvCxnSpPr>
          <p:cNvPr id="7" name="Straight Arrow Connector 6">
            <a:extLst>
              <a:ext uri="{FF2B5EF4-FFF2-40B4-BE49-F238E27FC236}">
                <a16:creationId xmlns="" xmlns:a16="http://schemas.microsoft.com/office/drawing/2014/main" id="{05F4759E-0326-462A-A3D2-5C0EC55DD4BA}"/>
              </a:ext>
            </a:extLst>
          </p:cNvPr>
          <p:cNvCxnSpPr>
            <a:cxnSpLocks/>
            <a:endCxn id="4" idx="3"/>
          </p:cNvCxnSpPr>
          <p:nvPr/>
        </p:nvCxnSpPr>
        <p:spPr>
          <a:xfrm flipH="1" flipV="1">
            <a:off x="3059832" y="4473116"/>
            <a:ext cx="2592288" cy="5351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09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How to Import a CSV file </a:t>
            </a:r>
            <a:br>
              <a:rPr lang="en-AU" sz="4000" dirty="0"/>
            </a:br>
            <a:r>
              <a:rPr lang="en-AU" sz="4000" dirty="0"/>
              <a:t>into the Club Importer</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96675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24293D-C2FA-4691-ACE9-61CD3D3C26F8}"/>
              </a:ext>
            </a:extLst>
          </p:cNvPr>
          <p:cNvSpPr>
            <a:spLocks noGrp="1"/>
          </p:cNvSpPr>
          <p:nvPr>
            <p:ph type="title"/>
          </p:nvPr>
        </p:nvSpPr>
        <p:spPr/>
        <p:txBody>
          <a:bodyPr/>
          <a:lstStyle/>
          <a:p>
            <a:r>
              <a:rPr lang="en-AU" dirty="0"/>
              <a:t>Overview of Club Importer Process</a:t>
            </a:r>
          </a:p>
        </p:txBody>
      </p:sp>
      <p:sp>
        <p:nvSpPr>
          <p:cNvPr id="4" name="Rectangle 3">
            <a:extLst>
              <a:ext uri="{FF2B5EF4-FFF2-40B4-BE49-F238E27FC236}">
                <a16:creationId xmlns="" xmlns:a16="http://schemas.microsoft.com/office/drawing/2014/main" id="{315B9488-7030-45E7-9E72-2A2C57BF7A93}"/>
              </a:ext>
            </a:extLst>
          </p:cNvPr>
          <p:cNvSpPr/>
          <p:nvPr/>
        </p:nvSpPr>
        <p:spPr>
          <a:xfrm>
            <a:off x="179512" y="1417638"/>
            <a:ext cx="1954560" cy="1884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1. Ensure your information is using the report headers and requirements as per </a:t>
            </a:r>
            <a:r>
              <a:rPr lang="en-AU" sz="1400" dirty="0">
                <a:hlinkClick r:id="rId2"/>
              </a:rPr>
              <a:t>this page</a:t>
            </a:r>
            <a:endParaRPr lang="en-AU" sz="1400" dirty="0"/>
          </a:p>
        </p:txBody>
      </p:sp>
      <p:sp>
        <p:nvSpPr>
          <p:cNvPr id="5" name="Rectangle 4">
            <a:extLst>
              <a:ext uri="{FF2B5EF4-FFF2-40B4-BE49-F238E27FC236}">
                <a16:creationId xmlns="" xmlns:a16="http://schemas.microsoft.com/office/drawing/2014/main" id="{0DEF1A8E-8DA9-4EE6-A9D0-F114A5555D0E}"/>
              </a:ext>
            </a:extLst>
          </p:cNvPr>
          <p:cNvSpPr/>
          <p:nvPr/>
        </p:nvSpPr>
        <p:spPr>
          <a:xfrm>
            <a:off x="2411760" y="1412776"/>
            <a:ext cx="1954560" cy="1884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2. Import the data into the Validation template to pick up and correct data errors early.</a:t>
            </a:r>
          </a:p>
        </p:txBody>
      </p:sp>
      <p:sp>
        <p:nvSpPr>
          <p:cNvPr id="6" name="Rectangle 5">
            <a:extLst>
              <a:ext uri="{FF2B5EF4-FFF2-40B4-BE49-F238E27FC236}">
                <a16:creationId xmlns="" xmlns:a16="http://schemas.microsoft.com/office/drawing/2014/main" id="{F18E42D2-01D4-4308-89BC-7A1449EF2336}"/>
              </a:ext>
            </a:extLst>
          </p:cNvPr>
          <p:cNvSpPr/>
          <p:nvPr/>
        </p:nvSpPr>
        <p:spPr>
          <a:xfrm>
            <a:off x="4633664" y="1445707"/>
            <a:ext cx="1954560" cy="1884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3. Create a Club Import CSV file (IMPORTANT do not open file as you will lose zeros at start of phone numbers)</a:t>
            </a:r>
          </a:p>
        </p:txBody>
      </p:sp>
      <p:sp>
        <p:nvSpPr>
          <p:cNvPr id="7" name="Rectangle 6">
            <a:extLst>
              <a:ext uri="{FF2B5EF4-FFF2-40B4-BE49-F238E27FC236}">
                <a16:creationId xmlns="" xmlns:a16="http://schemas.microsoft.com/office/drawing/2014/main" id="{A0028F27-D072-4F1D-B6D6-7990E729CEC1}"/>
              </a:ext>
            </a:extLst>
          </p:cNvPr>
          <p:cNvSpPr/>
          <p:nvPr/>
        </p:nvSpPr>
        <p:spPr>
          <a:xfrm>
            <a:off x="6865912" y="1440120"/>
            <a:ext cx="1954560" cy="1884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4. Open Club Admin Portal and go to Club Importer tab</a:t>
            </a:r>
          </a:p>
        </p:txBody>
      </p:sp>
      <p:sp>
        <p:nvSpPr>
          <p:cNvPr id="8" name="Rectangle 7">
            <a:extLst>
              <a:ext uri="{FF2B5EF4-FFF2-40B4-BE49-F238E27FC236}">
                <a16:creationId xmlns="" xmlns:a16="http://schemas.microsoft.com/office/drawing/2014/main" id="{C6B39F2C-C7F6-4C16-95CC-7F6EF356891C}"/>
              </a:ext>
            </a:extLst>
          </p:cNvPr>
          <p:cNvSpPr/>
          <p:nvPr/>
        </p:nvSpPr>
        <p:spPr>
          <a:xfrm>
            <a:off x="198868" y="4026933"/>
            <a:ext cx="1954560" cy="1884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5. Start new Club Import process and import CSV file as a new job </a:t>
            </a:r>
          </a:p>
        </p:txBody>
      </p:sp>
      <p:sp>
        <p:nvSpPr>
          <p:cNvPr id="9" name="Rectangle 8">
            <a:extLst>
              <a:ext uri="{FF2B5EF4-FFF2-40B4-BE49-F238E27FC236}">
                <a16:creationId xmlns="" xmlns:a16="http://schemas.microsoft.com/office/drawing/2014/main" id="{E5DF4986-E923-46ED-9CA8-2897D34C1E2E}"/>
              </a:ext>
            </a:extLst>
          </p:cNvPr>
          <p:cNvSpPr/>
          <p:nvPr/>
        </p:nvSpPr>
        <p:spPr>
          <a:xfrm>
            <a:off x="2411760" y="4034356"/>
            <a:ext cx="1954560" cy="1884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6. Review validated CSV file job, follow up any actions and then submit file for processing </a:t>
            </a:r>
          </a:p>
        </p:txBody>
      </p:sp>
      <p:sp>
        <p:nvSpPr>
          <p:cNvPr id="10" name="Rectangle 9">
            <a:extLst>
              <a:ext uri="{FF2B5EF4-FFF2-40B4-BE49-F238E27FC236}">
                <a16:creationId xmlns="" xmlns:a16="http://schemas.microsoft.com/office/drawing/2014/main" id="{D4160ADC-64EB-476F-B13D-0807FF6A3F9E}"/>
              </a:ext>
            </a:extLst>
          </p:cNvPr>
          <p:cNvSpPr/>
          <p:nvPr/>
        </p:nvSpPr>
        <p:spPr>
          <a:xfrm>
            <a:off x="4642298" y="4034356"/>
            <a:ext cx="1954560" cy="1884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7. File gets put into a queue with other imports to have records updated/created </a:t>
            </a:r>
          </a:p>
        </p:txBody>
      </p:sp>
      <p:sp>
        <p:nvSpPr>
          <p:cNvPr id="11" name="Rectangle 10">
            <a:extLst>
              <a:ext uri="{FF2B5EF4-FFF2-40B4-BE49-F238E27FC236}">
                <a16:creationId xmlns="" xmlns:a16="http://schemas.microsoft.com/office/drawing/2014/main" id="{DEB3F090-E2E8-4A27-B2F8-21BDCAC73A6C}"/>
              </a:ext>
            </a:extLst>
          </p:cNvPr>
          <p:cNvSpPr/>
          <p:nvPr/>
        </p:nvSpPr>
        <p:spPr>
          <a:xfrm>
            <a:off x="6872836" y="4026933"/>
            <a:ext cx="1954560" cy="1884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8. Receive Club Import job has completed.  This can be confirmed via Club Admin Home&gt; Reports&gt; Current Year Athlete Reports  </a:t>
            </a:r>
          </a:p>
        </p:txBody>
      </p:sp>
      <p:cxnSp>
        <p:nvCxnSpPr>
          <p:cNvPr id="12" name="Straight Arrow Connector 11">
            <a:extLst>
              <a:ext uri="{FF2B5EF4-FFF2-40B4-BE49-F238E27FC236}">
                <a16:creationId xmlns="" xmlns:a16="http://schemas.microsoft.com/office/drawing/2014/main" id="{F9A0DF8D-AE9F-4633-88B1-B91CFB4B9682}"/>
              </a:ext>
            </a:extLst>
          </p:cNvPr>
          <p:cNvCxnSpPr/>
          <p:nvPr/>
        </p:nvCxnSpPr>
        <p:spPr>
          <a:xfrm>
            <a:off x="2133923" y="2387860"/>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87253500-12E7-4C29-A4C1-216EA0805689}"/>
              </a:ext>
            </a:extLst>
          </p:cNvPr>
          <p:cNvCxnSpPr/>
          <p:nvPr/>
        </p:nvCxnSpPr>
        <p:spPr>
          <a:xfrm>
            <a:off x="4356778" y="2353489"/>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08DAB5A5-6D92-428D-B527-D97E5A8E73A4}"/>
              </a:ext>
            </a:extLst>
          </p:cNvPr>
          <p:cNvCxnSpPr/>
          <p:nvPr/>
        </p:nvCxnSpPr>
        <p:spPr>
          <a:xfrm>
            <a:off x="6597529" y="2381553"/>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4569E9C4-9FE3-4F7D-BE9F-5010F1DD0AF9}"/>
              </a:ext>
            </a:extLst>
          </p:cNvPr>
          <p:cNvSpPr/>
          <p:nvPr/>
        </p:nvSpPr>
        <p:spPr>
          <a:xfrm>
            <a:off x="198868" y="1440120"/>
            <a:ext cx="1954560" cy="1884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1. Ensure your information is using the report headers and requirements as per </a:t>
            </a:r>
            <a:r>
              <a:rPr lang="en-AU" sz="1400" dirty="0">
                <a:hlinkClick r:id="rId2"/>
              </a:rPr>
              <a:t>this page</a:t>
            </a:r>
            <a:endParaRPr lang="en-AU" sz="1400" dirty="0"/>
          </a:p>
        </p:txBody>
      </p:sp>
      <p:cxnSp>
        <p:nvCxnSpPr>
          <p:cNvPr id="18" name="Straight Arrow Connector 17">
            <a:extLst>
              <a:ext uri="{FF2B5EF4-FFF2-40B4-BE49-F238E27FC236}">
                <a16:creationId xmlns="" xmlns:a16="http://schemas.microsoft.com/office/drawing/2014/main" id="{E9B491E0-7B88-466F-9985-7CD0EE0CB73E}"/>
              </a:ext>
            </a:extLst>
          </p:cNvPr>
          <p:cNvCxnSpPr/>
          <p:nvPr/>
        </p:nvCxnSpPr>
        <p:spPr>
          <a:xfrm>
            <a:off x="2153279" y="2381553"/>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17E02991-104C-4B7D-B137-866BE66845D8}"/>
              </a:ext>
            </a:extLst>
          </p:cNvPr>
          <p:cNvCxnSpPr/>
          <p:nvPr/>
        </p:nvCxnSpPr>
        <p:spPr>
          <a:xfrm>
            <a:off x="2123728" y="5083744"/>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F46BEA54-E17E-4F3D-BD90-C6F35EA5DDDE}"/>
              </a:ext>
            </a:extLst>
          </p:cNvPr>
          <p:cNvCxnSpPr/>
          <p:nvPr/>
        </p:nvCxnSpPr>
        <p:spPr>
          <a:xfrm>
            <a:off x="4365281" y="5083744"/>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AC74DDD8-EB84-448A-A9C8-412C01D1C63C}"/>
              </a:ext>
            </a:extLst>
          </p:cNvPr>
          <p:cNvCxnSpPr/>
          <p:nvPr/>
        </p:nvCxnSpPr>
        <p:spPr>
          <a:xfrm>
            <a:off x="6597529" y="5085184"/>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 xmlns:a16="http://schemas.microsoft.com/office/drawing/2014/main" id="{1D4570AD-BCE5-45FA-8566-9B34527B6484}"/>
              </a:ext>
            </a:extLst>
          </p:cNvPr>
          <p:cNvCxnSpPr>
            <a:stCxn id="7" idx="2"/>
            <a:endCxn id="8" idx="0"/>
          </p:cNvCxnSpPr>
          <p:nvPr/>
        </p:nvCxnSpPr>
        <p:spPr>
          <a:xfrm rot="5400000">
            <a:off x="4158417" y="342157"/>
            <a:ext cx="702507" cy="6667044"/>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201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B64894-5FA1-48A1-AAB5-14131C9FFC5E}"/>
              </a:ext>
            </a:extLst>
          </p:cNvPr>
          <p:cNvSpPr>
            <a:spLocks noGrp="1"/>
          </p:cNvSpPr>
          <p:nvPr>
            <p:ph type="title"/>
          </p:nvPr>
        </p:nvSpPr>
        <p:spPr/>
        <p:txBody>
          <a:bodyPr/>
          <a:lstStyle/>
          <a:p>
            <a:r>
              <a:rPr lang="en-AU" sz="2800" dirty="0"/>
              <a:t>Overview of Club Importer System Workflow </a:t>
            </a:r>
            <a:r>
              <a:rPr lang="en-AU" sz="2800" i="1" dirty="0"/>
              <a:t>(if not failed or cancelled)</a:t>
            </a:r>
          </a:p>
        </p:txBody>
      </p:sp>
      <p:sp>
        <p:nvSpPr>
          <p:cNvPr id="3" name="Rectangle 2">
            <a:extLst>
              <a:ext uri="{FF2B5EF4-FFF2-40B4-BE49-F238E27FC236}">
                <a16:creationId xmlns="" xmlns:a16="http://schemas.microsoft.com/office/drawing/2014/main" id="{82A17B8D-96CD-480C-8F6E-38B378353F5A}"/>
              </a:ext>
            </a:extLst>
          </p:cNvPr>
          <p:cNvSpPr/>
          <p:nvPr/>
        </p:nvSpPr>
        <p:spPr>
          <a:xfrm>
            <a:off x="251520" y="1844824"/>
            <a:ext cx="1882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Import new file</a:t>
            </a:r>
          </a:p>
        </p:txBody>
      </p:sp>
      <p:sp>
        <p:nvSpPr>
          <p:cNvPr id="4" name="Rectangle 3">
            <a:extLst>
              <a:ext uri="{FF2B5EF4-FFF2-40B4-BE49-F238E27FC236}">
                <a16:creationId xmlns="" xmlns:a16="http://schemas.microsoft.com/office/drawing/2014/main" id="{EBAC8BE7-9C8E-46A0-9752-C3AA77D0E02C}"/>
              </a:ext>
            </a:extLst>
          </p:cNvPr>
          <p:cNvSpPr/>
          <p:nvPr/>
        </p:nvSpPr>
        <p:spPr>
          <a:xfrm>
            <a:off x="2412799" y="1846264"/>
            <a:ext cx="1882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File Upload in Progress</a:t>
            </a:r>
          </a:p>
          <a:p>
            <a:pPr algn="ctr"/>
            <a:r>
              <a:rPr lang="en-AU" sz="1400" i="1" dirty="0"/>
              <a:t>Status: Upload in Progress</a:t>
            </a:r>
          </a:p>
        </p:txBody>
      </p:sp>
      <p:sp>
        <p:nvSpPr>
          <p:cNvPr id="5" name="Rectangle 4">
            <a:extLst>
              <a:ext uri="{FF2B5EF4-FFF2-40B4-BE49-F238E27FC236}">
                <a16:creationId xmlns="" xmlns:a16="http://schemas.microsoft.com/office/drawing/2014/main" id="{0070E46B-A0FD-4B42-B7E8-C1FF93B90DBF}"/>
              </a:ext>
            </a:extLst>
          </p:cNvPr>
          <p:cNvSpPr/>
          <p:nvPr/>
        </p:nvSpPr>
        <p:spPr>
          <a:xfrm>
            <a:off x="4574078" y="1844824"/>
            <a:ext cx="1882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Pending &amp; Completed Jobs</a:t>
            </a:r>
          </a:p>
          <a:p>
            <a:pPr algn="ctr"/>
            <a:r>
              <a:rPr lang="en-AU" sz="1400" i="1" dirty="0"/>
              <a:t>Status: Review</a:t>
            </a:r>
          </a:p>
        </p:txBody>
      </p:sp>
      <p:sp>
        <p:nvSpPr>
          <p:cNvPr id="6" name="Rectangle 5">
            <a:extLst>
              <a:ext uri="{FF2B5EF4-FFF2-40B4-BE49-F238E27FC236}">
                <a16:creationId xmlns="" xmlns:a16="http://schemas.microsoft.com/office/drawing/2014/main" id="{7C194593-2292-403E-9C6D-6811DC505F52}"/>
              </a:ext>
            </a:extLst>
          </p:cNvPr>
          <p:cNvSpPr/>
          <p:nvPr/>
        </p:nvSpPr>
        <p:spPr>
          <a:xfrm>
            <a:off x="6735357" y="1869748"/>
            <a:ext cx="1882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Jobs which require Club’s action</a:t>
            </a:r>
          </a:p>
          <a:p>
            <a:pPr algn="ctr"/>
            <a:r>
              <a:rPr lang="en-AU" sz="1400" i="1" dirty="0"/>
              <a:t>Status: Validated</a:t>
            </a:r>
          </a:p>
        </p:txBody>
      </p:sp>
      <p:sp>
        <p:nvSpPr>
          <p:cNvPr id="7" name="Rectangle 6">
            <a:extLst>
              <a:ext uri="{FF2B5EF4-FFF2-40B4-BE49-F238E27FC236}">
                <a16:creationId xmlns="" xmlns:a16="http://schemas.microsoft.com/office/drawing/2014/main" id="{AD91D970-0544-4E56-8A8B-502B4CDE1A53}"/>
              </a:ext>
            </a:extLst>
          </p:cNvPr>
          <p:cNvSpPr/>
          <p:nvPr/>
        </p:nvSpPr>
        <p:spPr>
          <a:xfrm>
            <a:off x="2431512" y="4365104"/>
            <a:ext cx="1882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Pending &amp; Completed Jobs</a:t>
            </a:r>
          </a:p>
          <a:p>
            <a:pPr algn="ctr"/>
            <a:r>
              <a:rPr lang="en-AU" sz="1400" i="1" dirty="0"/>
              <a:t>Status: Pending</a:t>
            </a:r>
          </a:p>
        </p:txBody>
      </p:sp>
      <p:sp>
        <p:nvSpPr>
          <p:cNvPr id="8" name="Rectangle 7">
            <a:extLst>
              <a:ext uri="{FF2B5EF4-FFF2-40B4-BE49-F238E27FC236}">
                <a16:creationId xmlns="" xmlns:a16="http://schemas.microsoft.com/office/drawing/2014/main" id="{8C3EAB6C-B154-4F6F-AFB6-A91219DAC0D1}"/>
              </a:ext>
            </a:extLst>
          </p:cNvPr>
          <p:cNvSpPr/>
          <p:nvPr/>
        </p:nvSpPr>
        <p:spPr>
          <a:xfrm>
            <a:off x="241176" y="4350297"/>
            <a:ext cx="1882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Press submit button after review of validated</a:t>
            </a:r>
            <a:endParaRPr lang="en-AU" sz="1400" i="1" dirty="0"/>
          </a:p>
        </p:txBody>
      </p:sp>
      <p:sp>
        <p:nvSpPr>
          <p:cNvPr id="9" name="Rectangle 8">
            <a:extLst>
              <a:ext uri="{FF2B5EF4-FFF2-40B4-BE49-F238E27FC236}">
                <a16:creationId xmlns="" xmlns:a16="http://schemas.microsoft.com/office/drawing/2014/main" id="{E57747B8-47DD-4B57-805B-99DB74DFD09D}"/>
              </a:ext>
            </a:extLst>
          </p:cNvPr>
          <p:cNvSpPr/>
          <p:nvPr/>
        </p:nvSpPr>
        <p:spPr>
          <a:xfrm>
            <a:off x="4592791" y="4347417"/>
            <a:ext cx="1882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Pending &amp; Completed Jobs</a:t>
            </a:r>
          </a:p>
          <a:p>
            <a:pPr algn="ctr"/>
            <a:r>
              <a:rPr lang="en-AU" sz="1400" i="1" dirty="0"/>
              <a:t>Status: Processing</a:t>
            </a:r>
          </a:p>
        </p:txBody>
      </p:sp>
      <p:sp>
        <p:nvSpPr>
          <p:cNvPr id="10" name="Rectangle 9">
            <a:extLst>
              <a:ext uri="{FF2B5EF4-FFF2-40B4-BE49-F238E27FC236}">
                <a16:creationId xmlns="" xmlns:a16="http://schemas.microsoft.com/office/drawing/2014/main" id="{B15FDFBA-6627-4DC8-B46D-4DB320A62DF1}"/>
              </a:ext>
            </a:extLst>
          </p:cNvPr>
          <p:cNvSpPr/>
          <p:nvPr/>
        </p:nvSpPr>
        <p:spPr>
          <a:xfrm>
            <a:off x="6721896" y="4317908"/>
            <a:ext cx="1882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Pending &amp; Completed Jobs</a:t>
            </a:r>
          </a:p>
          <a:p>
            <a:pPr algn="ctr"/>
            <a:r>
              <a:rPr lang="en-AU" sz="1400" i="1" dirty="0"/>
              <a:t>Status: Completed</a:t>
            </a:r>
          </a:p>
        </p:txBody>
      </p:sp>
      <p:cxnSp>
        <p:nvCxnSpPr>
          <p:cNvPr id="12" name="Straight Arrow Connector 11">
            <a:extLst>
              <a:ext uri="{FF2B5EF4-FFF2-40B4-BE49-F238E27FC236}">
                <a16:creationId xmlns="" xmlns:a16="http://schemas.microsoft.com/office/drawing/2014/main" id="{CF7B8EF8-EBC3-46BC-A146-96388406A140}"/>
              </a:ext>
            </a:extLst>
          </p:cNvPr>
          <p:cNvCxnSpPr>
            <a:stCxn id="3" idx="3"/>
            <a:endCxn id="4" idx="1"/>
          </p:cNvCxnSpPr>
          <p:nvPr/>
        </p:nvCxnSpPr>
        <p:spPr>
          <a:xfrm>
            <a:off x="2134072" y="2384884"/>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D2C2293B-A54B-47BD-997B-52E04768B3D3}"/>
              </a:ext>
            </a:extLst>
          </p:cNvPr>
          <p:cNvCxnSpPr/>
          <p:nvPr/>
        </p:nvCxnSpPr>
        <p:spPr>
          <a:xfrm>
            <a:off x="4314064" y="2382531"/>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06224FF7-FA2B-47EC-8396-998DD698052C}"/>
              </a:ext>
            </a:extLst>
          </p:cNvPr>
          <p:cNvCxnSpPr/>
          <p:nvPr/>
        </p:nvCxnSpPr>
        <p:spPr>
          <a:xfrm>
            <a:off x="6475343" y="2410137"/>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B1732BA5-AA02-4323-B57E-14CC89267408}"/>
              </a:ext>
            </a:extLst>
          </p:cNvPr>
          <p:cNvCxnSpPr/>
          <p:nvPr/>
        </p:nvCxnSpPr>
        <p:spPr>
          <a:xfrm>
            <a:off x="2133033" y="4902364"/>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73EC2F25-177D-418A-8729-CBA697AD1022}"/>
              </a:ext>
            </a:extLst>
          </p:cNvPr>
          <p:cNvCxnSpPr/>
          <p:nvPr/>
        </p:nvCxnSpPr>
        <p:spPr>
          <a:xfrm>
            <a:off x="4323421" y="4930130"/>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45B918F1-9A0E-44EC-AA7A-14E6B279869C}"/>
              </a:ext>
            </a:extLst>
          </p:cNvPr>
          <p:cNvCxnSpPr/>
          <p:nvPr/>
        </p:nvCxnSpPr>
        <p:spPr>
          <a:xfrm>
            <a:off x="6479733" y="4886037"/>
            <a:ext cx="278727" cy="1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E06BA385-49F8-48A0-8AC9-66F3FC673D2A}"/>
              </a:ext>
            </a:extLst>
          </p:cNvPr>
          <p:cNvSpPr/>
          <p:nvPr/>
        </p:nvSpPr>
        <p:spPr>
          <a:xfrm>
            <a:off x="2411760" y="2924944"/>
            <a:ext cx="1883591"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The file upload is queued.  The records will </a:t>
            </a:r>
            <a:r>
              <a:rPr lang="en-AU" sz="1100" b="1" dirty="0">
                <a:solidFill>
                  <a:schemeClr val="tx1"/>
                </a:solidFill>
              </a:rPr>
              <a:t>not</a:t>
            </a:r>
            <a:r>
              <a:rPr lang="en-AU" sz="1100" dirty="0">
                <a:solidFill>
                  <a:schemeClr val="tx1"/>
                </a:solidFill>
              </a:rPr>
              <a:t> be written to the database at this stage.</a:t>
            </a:r>
          </a:p>
        </p:txBody>
      </p:sp>
      <p:sp>
        <p:nvSpPr>
          <p:cNvPr id="23" name="Rectangle 22">
            <a:extLst>
              <a:ext uri="{FF2B5EF4-FFF2-40B4-BE49-F238E27FC236}">
                <a16:creationId xmlns="" xmlns:a16="http://schemas.microsoft.com/office/drawing/2014/main" id="{1041B813-264E-4F58-AB4F-8F0537FA1523}"/>
              </a:ext>
            </a:extLst>
          </p:cNvPr>
          <p:cNvSpPr/>
          <p:nvPr/>
        </p:nvSpPr>
        <p:spPr>
          <a:xfrm>
            <a:off x="259837" y="2917540"/>
            <a:ext cx="1883591"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Please ensure your Club uses a file which meets </a:t>
            </a:r>
            <a:r>
              <a:rPr lang="en-AU" sz="1100" dirty="0">
                <a:solidFill>
                  <a:schemeClr val="tx1"/>
                </a:solidFill>
                <a:hlinkClick r:id="rId2"/>
              </a:rPr>
              <a:t>NEW requirements</a:t>
            </a:r>
            <a:endParaRPr lang="en-AU" sz="1100" dirty="0">
              <a:solidFill>
                <a:schemeClr val="tx1"/>
              </a:solidFill>
            </a:endParaRPr>
          </a:p>
        </p:txBody>
      </p:sp>
      <p:sp>
        <p:nvSpPr>
          <p:cNvPr id="24" name="Rectangle 23">
            <a:extLst>
              <a:ext uri="{FF2B5EF4-FFF2-40B4-BE49-F238E27FC236}">
                <a16:creationId xmlns="" xmlns:a16="http://schemas.microsoft.com/office/drawing/2014/main" id="{B0906E7F-5C48-40DF-897E-74989809521F}"/>
              </a:ext>
            </a:extLst>
          </p:cNvPr>
          <p:cNvSpPr/>
          <p:nvPr/>
        </p:nvSpPr>
        <p:spPr>
          <a:xfrm>
            <a:off x="4573039" y="2936315"/>
            <a:ext cx="1883591"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Your file upload is in </a:t>
            </a:r>
            <a:r>
              <a:rPr lang="en-AU" sz="1100" dirty="0" err="1">
                <a:solidFill>
                  <a:schemeClr val="tx1"/>
                </a:solidFill>
              </a:rPr>
              <a:t>progressThe</a:t>
            </a:r>
            <a:r>
              <a:rPr lang="en-AU" sz="1100" dirty="0">
                <a:solidFill>
                  <a:schemeClr val="tx1"/>
                </a:solidFill>
              </a:rPr>
              <a:t> records will </a:t>
            </a:r>
            <a:r>
              <a:rPr lang="en-AU" sz="1100" b="1" dirty="0">
                <a:solidFill>
                  <a:schemeClr val="tx1"/>
                </a:solidFill>
              </a:rPr>
              <a:t>not</a:t>
            </a:r>
            <a:r>
              <a:rPr lang="en-AU" sz="1100" dirty="0">
                <a:solidFill>
                  <a:schemeClr val="tx1"/>
                </a:solidFill>
              </a:rPr>
              <a:t> be written to the database at this stage.</a:t>
            </a:r>
          </a:p>
        </p:txBody>
      </p:sp>
      <p:sp>
        <p:nvSpPr>
          <p:cNvPr id="25" name="Rectangle 24">
            <a:extLst>
              <a:ext uri="{FF2B5EF4-FFF2-40B4-BE49-F238E27FC236}">
                <a16:creationId xmlns="" xmlns:a16="http://schemas.microsoft.com/office/drawing/2014/main" id="{3F1A3E45-7A5D-42B1-9942-85DF9BBAACE4}"/>
              </a:ext>
            </a:extLst>
          </p:cNvPr>
          <p:cNvSpPr/>
          <p:nvPr/>
        </p:nvSpPr>
        <p:spPr>
          <a:xfrm>
            <a:off x="6734318" y="2934325"/>
            <a:ext cx="1883591"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Your file upload is now ready to be actioned by your Club via Validated button. The records will </a:t>
            </a:r>
            <a:r>
              <a:rPr lang="en-AU" sz="1000" b="1" dirty="0">
                <a:solidFill>
                  <a:schemeClr val="tx1"/>
                </a:solidFill>
              </a:rPr>
              <a:t>not</a:t>
            </a:r>
            <a:r>
              <a:rPr lang="en-AU" sz="1000" dirty="0">
                <a:solidFill>
                  <a:schemeClr val="tx1"/>
                </a:solidFill>
              </a:rPr>
              <a:t> be written to the database at this stage.</a:t>
            </a:r>
          </a:p>
        </p:txBody>
      </p:sp>
      <p:sp>
        <p:nvSpPr>
          <p:cNvPr id="26" name="Rectangle 25">
            <a:extLst>
              <a:ext uri="{FF2B5EF4-FFF2-40B4-BE49-F238E27FC236}">
                <a16:creationId xmlns="" xmlns:a16="http://schemas.microsoft.com/office/drawing/2014/main" id="{48682C65-10B2-4F9B-B784-7BEB0E3C653F}"/>
              </a:ext>
            </a:extLst>
          </p:cNvPr>
          <p:cNvSpPr/>
          <p:nvPr/>
        </p:nvSpPr>
        <p:spPr>
          <a:xfrm>
            <a:off x="240137" y="5373216"/>
            <a:ext cx="1883591"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To iniate the validated records being written to the database, please ensure you have click on the submit button in Step 7 .</a:t>
            </a:r>
          </a:p>
        </p:txBody>
      </p:sp>
      <p:sp>
        <p:nvSpPr>
          <p:cNvPr id="27" name="Rectangle 26">
            <a:extLst>
              <a:ext uri="{FF2B5EF4-FFF2-40B4-BE49-F238E27FC236}">
                <a16:creationId xmlns="" xmlns:a16="http://schemas.microsoft.com/office/drawing/2014/main" id="{A52737D4-6117-42D9-A370-EC87B9A19E79}"/>
              </a:ext>
            </a:extLst>
          </p:cNvPr>
          <p:cNvSpPr/>
          <p:nvPr/>
        </p:nvSpPr>
        <p:spPr>
          <a:xfrm>
            <a:off x="2439830" y="5373216"/>
            <a:ext cx="1883591"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Your job’s validated records have been queued to be written to the database.</a:t>
            </a:r>
          </a:p>
        </p:txBody>
      </p:sp>
      <p:sp>
        <p:nvSpPr>
          <p:cNvPr id="28" name="Rectangle 27">
            <a:extLst>
              <a:ext uri="{FF2B5EF4-FFF2-40B4-BE49-F238E27FC236}">
                <a16:creationId xmlns="" xmlns:a16="http://schemas.microsoft.com/office/drawing/2014/main" id="{E3E7CA12-9041-4B6B-9DEE-DF9CACE0A674}"/>
              </a:ext>
            </a:extLst>
          </p:cNvPr>
          <p:cNvSpPr/>
          <p:nvPr/>
        </p:nvSpPr>
        <p:spPr>
          <a:xfrm>
            <a:off x="4591752" y="5373216"/>
            <a:ext cx="1883591"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Your job’s validated records are currently being written to the database. </a:t>
            </a:r>
          </a:p>
        </p:txBody>
      </p:sp>
      <p:sp>
        <p:nvSpPr>
          <p:cNvPr id="29" name="Rectangle 28">
            <a:extLst>
              <a:ext uri="{FF2B5EF4-FFF2-40B4-BE49-F238E27FC236}">
                <a16:creationId xmlns="" xmlns:a16="http://schemas.microsoft.com/office/drawing/2014/main" id="{4A6692CD-F597-439E-A07B-4018A2CAF29A}"/>
              </a:ext>
            </a:extLst>
          </p:cNvPr>
          <p:cNvSpPr/>
          <p:nvPr/>
        </p:nvSpPr>
        <p:spPr>
          <a:xfrm>
            <a:off x="6720857" y="5373216"/>
            <a:ext cx="1883591"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Your club’s validated records have been written to the database and you can check these records via Reports&gt; Current Year Athletes </a:t>
            </a:r>
          </a:p>
        </p:txBody>
      </p:sp>
      <p:cxnSp>
        <p:nvCxnSpPr>
          <p:cNvPr id="30" name="Connector: Elbow 29">
            <a:extLst>
              <a:ext uri="{FF2B5EF4-FFF2-40B4-BE49-F238E27FC236}">
                <a16:creationId xmlns="" xmlns:a16="http://schemas.microsoft.com/office/drawing/2014/main" id="{7F3024DE-77A0-4CBA-A709-B9991A92285A}"/>
              </a:ext>
            </a:extLst>
          </p:cNvPr>
          <p:cNvCxnSpPr>
            <a:cxnSpLocks/>
            <a:stCxn id="25" idx="2"/>
            <a:endCxn id="8" idx="0"/>
          </p:cNvCxnSpPr>
          <p:nvPr/>
        </p:nvCxnSpPr>
        <p:spPr>
          <a:xfrm rot="5400000">
            <a:off x="4136796" y="810978"/>
            <a:ext cx="584975" cy="6493662"/>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51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the import wizard use to flag entries in each step?</a:t>
            </a:r>
            <a:endParaRPr lang="en-AU" dirty="0"/>
          </a:p>
        </p:txBody>
      </p:sp>
      <p:sp>
        <p:nvSpPr>
          <p:cNvPr id="5" name="TextBox 4"/>
          <p:cNvSpPr txBox="1"/>
          <p:nvPr/>
        </p:nvSpPr>
        <p:spPr>
          <a:xfrm>
            <a:off x="179512" y="1412776"/>
            <a:ext cx="8568952" cy="1477328"/>
          </a:xfrm>
          <a:prstGeom prst="rect">
            <a:avLst/>
          </a:prstGeom>
          <a:noFill/>
        </p:spPr>
        <p:txBody>
          <a:bodyPr wrap="square" rtlCol="0">
            <a:spAutoFit/>
          </a:bodyPr>
          <a:lstStyle/>
          <a:p>
            <a:r>
              <a:rPr lang="en-AU" dirty="0" smtClean="0"/>
              <a:t>The import wizard uses the following matrix as a guide to flag entries during each stage of the process. For example, an account that requires a transfer is flagged because the importer has matched a line on the import file with an existing account that has the same First Name, Last Name, Date of Birth and additionally exists already in another </a:t>
            </a:r>
            <a:r>
              <a:rPr lang="en-AU" smtClean="0"/>
              <a:t>club.</a:t>
            </a:r>
            <a:endParaRPr lang="en-AU" dirty="0"/>
          </a:p>
        </p:txBody>
      </p:sp>
      <p:pic>
        <p:nvPicPr>
          <p:cNvPr id="3" name="Picture 2" descr="C:\Users\jiacobozzi\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46" y="2996952"/>
            <a:ext cx="855011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76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a:t>
            </a:r>
            <a:br>
              <a:rPr lang="en-AU" sz="2400" dirty="0"/>
            </a:br>
            <a:r>
              <a:rPr lang="en-AU" sz="2400" dirty="0"/>
              <a:t>Click on Start New Club Import Process Button</a:t>
            </a:r>
          </a:p>
        </p:txBody>
      </p:sp>
      <p:pic>
        <p:nvPicPr>
          <p:cNvPr id="7" name="Picture 6">
            <a:extLst>
              <a:ext uri="{FF2B5EF4-FFF2-40B4-BE49-F238E27FC236}">
                <a16:creationId xmlns="" xmlns:a16="http://schemas.microsoft.com/office/drawing/2014/main" id="{652C7BA6-A16B-44F8-AA94-2D78D9015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43130"/>
            <a:ext cx="5994279" cy="4540124"/>
          </a:xfrm>
          <a:prstGeom prst="rect">
            <a:avLst/>
          </a:prstGeom>
        </p:spPr>
      </p:pic>
      <p:sp>
        <p:nvSpPr>
          <p:cNvPr id="8" name="Rectangle 7">
            <a:extLst>
              <a:ext uri="{FF2B5EF4-FFF2-40B4-BE49-F238E27FC236}">
                <a16:creationId xmlns="" xmlns:a16="http://schemas.microsoft.com/office/drawing/2014/main" id="{AA15D079-E550-4AEE-A3FA-6164017F07A6}"/>
              </a:ext>
            </a:extLst>
          </p:cNvPr>
          <p:cNvSpPr/>
          <p:nvPr/>
        </p:nvSpPr>
        <p:spPr>
          <a:xfrm>
            <a:off x="1979712" y="2996952"/>
            <a:ext cx="180020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 xmlns:a16="http://schemas.microsoft.com/office/drawing/2014/main" id="{12DADEA7-7341-483C-97E4-0EB49AC175B9}"/>
              </a:ext>
            </a:extLst>
          </p:cNvPr>
          <p:cNvSpPr/>
          <p:nvPr/>
        </p:nvSpPr>
        <p:spPr>
          <a:xfrm>
            <a:off x="5292080" y="1700808"/>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3847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2:</a:t>
            </a:r>
            <a:br>
              <a:rPr lang="en-AU" sz="2400" dirty="0"/>
            </a:br>
            <a:r>
              <a:rPr lang="en-AU" sz="2400" dirty="0"/>
              <a:t>Select CSV file to be imported</a:t>
            </a:r>
          </a:p>
        </p:txBody>
      </p:sp>
      <p:pic>
        <p:nvPicPr>
          <p:cNvPr id="9" name="Picture 8">
            <a:extLst>
              <a:ext uri="{FF2B5EF4-FFF2-40B4-BE49-F238E27FC236}">
                <a16:creationId xmlns="" xmlns:a16="http://schemas.microsoft.com/office/drawing/2014/main" id="{E99B10B8-205D-4A6B-A1FD-AAEB8C69C03C}"/>
              </a:ext>
            </a:extLst>
          </p:cNvPr>
          <p:cNvPicPr>
            <a:picLocks noChangeAspect="1"/>
          </p:cNvPicPr>
          <p:nvPr/>
        </p:nvPicPr>
        <p:blipFill rotWithShape="1">
          <a:blip r:embed="rId2">
            <a:extLst>
              <a:ext uri="{28A0092B-C50C-407E-A947-70E740481C1C}">
                <a14:useLocalDpi xmlns:a14="http://schemas.microsoft.com/office/drawing/2010/main" val="0"/>
              </a:ext>
            </a:extLst>
          </a:blip>
          <a:srcRect l="1445" t="1832"/>
          <a:stretch/>
        </p:blipFill>
        <p:spPr>
          <a:xfrm>
            <a:off x="457200" y="1453092"/>
            <a:ext cx="7128792" cy="4586091"/>
          </a:xfrm>
          <a:prstGeom prst="rect">
            <a:avLst/>
          </a:prstGeom>
        </p:spPr>
      </p:pic>
      <p:sp>
        <p:nvSpPr>
          <p:cNvPr id="10" name="Rectangle 9">
            <a:extLst>
              <a:ext uri="{FF2B5EF4-FFF2-40B4-BE49-F238E27FC236}">
                <a16:creationId xmlns="" xmlns:a16="http://schemas.microsoft.com/office/drawing/2014/main" id="{8AB3B47E-A356-4DCA-93CB-9A114349A462}"/>
              </a:ext>
            </a:extLst>
          </p:cNvPr>
          <p:cNvSpPr/>
          <p:nvPr/>
        </p:nvSpPr>
        <p:spPr>
          <a:xfrm>
            <a:off x="395536" y="4653136"/>
            <a:ext cx="216024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 xmlns:a16="http://schemas.microsoft.com/office/drawing/2014/main" id="{4DF0CBC0-F2AF-429A-9459-B12AB4AAFA97}"/>
              </a:ext>
            </a:extLst>
          </p:cNvPr>
          <p:cNvSpPr txBox="1"/>
          <p:nvPr/>
        </p:nvSpPr>
        <p:spPr>
          <a:xfrm>
            <a:off x="4034549" y="4392396"/>
            <a:ext cx="5014900" cy="1169551"/>
          </a:xfrm>
          <a:prstGeom prst="rect">
            <a:avLst/>
          </a:prstGeom>
          <a:noFill/>
          <a:ln>
            <a:solidFill>
              <a:schemeClr val="tx1"/>
            </a:solidFill>
          </a:ln>
        </p:spPr>
        <p:txBody>
          <a:bodyPr wrap="square" rtlCol="0">
            <a:spAutoFit/>
          </a:bodyPr>
          <a:lstStyle/>
          <a:p>
            <a:r>
              <a:rPr lang="en-AU" sz="1400" dirty="0"/>
              <a:t>Click on the Select button to select a CSV file to import.</a:t>
            </a:r>
          </a:p>
          <a:p>
            <a:endParaRPr lang="en-AU" sz="1400" dirty="0"/>
          </a:p>
          <a:p>
            <a:r>
              <a:rPr lang="en-AU" sz="1400" dirty="0"/>
              <a:t>Please ensure that your file is ONLY a CSV (Comma delimited) (*csv) format file.  You will have issues with other type of CSV formatted files being imported.</a:t>
            </a:r>
          </a:p>
        </p:txBody>
      </p:sp>
      <p:cxnSp>
        <p:nvCxnSpPr>
          <p:cNvPr id="13" name="Straight Arrow Connector 12">
            <a:extLst>
              <a:ext uri="{FF2B5EF4-FFF2-40B4-BE49-F238E27FC236}">
                <a16:creationId xmlns="" xmlns:a16="http://schemas.microsoft.com/office/drawing/2014/main" id="{83A20075-C400-4EE4-8C01-B1684ACCCA88}"/>
              </a:ext>
            </a:extLst>
          </p:cNvPr>
          <p:cNvCxnSpPr>
            <a:stCxn id="10" idx="3"/>
          </p:cNvCxnSpPr>
          <p:nvPr/>
        </p:nvCxnSpPr>
        <p:spPr>
          <a:xfrm flipV="1">
            <a:off x="2555776" y="4977171"/>
            <a:ext cx="146582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10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a:xfrm>
            <a:off x="457200" y="274638"/>
            <a:ext cx="7859216" cy="1143000"/>
          </a:xfrm>
        </p:spPr>
        <p:txBody>
          <a:bodyPr/>
          <a:lstStyle/>
          <a:p>
            <a:r>
              <a:rPr lang="en-AU" sz="2400" dirty="0"/>
              <a:t>Step 3:</a:t>
            </a:r>
            <a:br>
              <a:rPr lang="en-AU" sz="2400" dirty="0"/>
            </a:br>
            <a:r>
              <a:rPr lang="en-AU" sz="2400" dirty="0"/>
              <a:t>Ensure file is acceptable &amp; then click on Save button</a:t>
            </a:r>
          </a:p>
        </p:txBody>
      </p:sp>
      <p:pic>
        <p:nvPicPr>
          <p:cNvPr id="4" name="Picture 3">
            <a:extLst>
              <a:ext uri="{FF2B5EF4-FFF2-40B4-BE49-F238E27FC236}">
                <a16:creationId xmlns="" xmlns:a16="http://schemas.microsoft.com/office/drawing/2014/main" id="{F06C19A3-CCA7-44CE-81E9-9FE70956B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34" y="1417638"/>
            <a:ext cx="7153467" cy="4561297"/>
          </a:xfrm>
          <a:prstGeom prst="rect">
            <a:avLst/>
          </a:prstGeom>
        </p:spPr>
      </p:pic>
      <p:sp>
        <p:nvSpPr>
          <p:cNvPr id="5" name="TextBox 4">
            <a:extLst>
              <a:ext uri="{FF2B5EF4-FFF2-40B4-BE49-F238E27FC236}">
                <a16:creationId xmlns="" xmlns:a16="http://schemas.microsoft.com/office/drawing/2014/main" id="{A9CDE2E8-D42F-4970-9593-89A7B160858D}"/>
              </a:ext>
            </a:extLst>
          </p:cNvPr>
          <p:cNvSpPr txBox="1"/>
          <p:nvPr/>
        </p:nvSpPr>
        <p:spPr>
          <a:xfrm>
            <a:off x="4034549" y="4392396"/>
            <a:ext cx="5014900" cy="1384995"/>
          </a:xfrm>
          <a:prstGeom prst="rect">
            <a:avLst/>
          </a:prstGeom>
          <a:noFill/>
          <a:ln>
            <a:solidFill>
              <a:schemeClr val="tx1"/>
            </a:solidFill>
          </a:ln>
        </p:spPr>
        <p:txBody>
          <a:bodyPr wrap="square" rtlCol="0">
            <a:spAutoFit/>
          </a:bodyPr>
          <a:lstStyle/>
          <a:p>
            <a:r>
              <a:rPr lang="en-AU" sz="1400" dirty="0"/>
              <a:t>If the file is acceptable you will see a green circle to the left of the file name.  If not, please remove file and ensure you have selected a CSV (Comma delimited) (*.csv) file.</a:t>
            </a:r>
          </a:p>
          <a:p>
            <a:endParaRPr lang="en-AU" sz="1400" dirty="0"/>
          </a:p>
          <a:p>
            <a:r>
              <a:rPr lang="en-AU" sz="1400" dirty="0"/>
              <a:t>Please then click on the Save button to iniate the file upload process.</a:t>
            </a:r>
          </a:p>
        </p:txBody>
      </p:sp>
      <p:sp>
        <p:nvSpPr>
          <p:cNvPr id="6" name="Rectangle 5">
            <a:extLst>
              <a:ext uri="{FF2B5EF4-FFF2-40B4-BE49-F238E27FC236}">
                <a16:creationId xmlns="" xmlns:a16="http://schemas.microsoft.com/office/drawing/2014/main" id="{21438BB4-FDF1-4ADF-A1DA-E7DD5E4BFE33}"/>
              </a:ext>
            </a:extLst>
          </p:cNvPr>
          <p:cNvSpPr/>
          <p:nvPr/>
        </p:nvSpPr>
        <p:spPr>
          <a:xfrm>
            <a:off x="395536" y="4653135"/>
            <a:ext cx="2664296" cy="1325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Arrow Connector 6">
            <a:extLst>
              <a:ext uri="{FF2B5EF4-FFF2-40B4-BE49-F238E27FC236}">
                <a16:creationId xmlns="" xmlns:a16="http://schemas.microsoft.com/office/drawing/2014/main" id="{E8A4985F-1BDE-431B-8E8E-F48F010D8031}"/>
              </a:ext>
            </a:extLst>
          </p:cNvPr>
          <p:cNvCxnSpPr>
            <a:cxnSpLocks/>
          </p:cNvCxnSpPr>
          <p:nvPr/>
        </p:nvCxnSpPr>
        <p:spPr>
          <a:xfrm flipV="1">
            <a:off x="3059832" y="4977174"/>
            <a:ext cx="961764" cy="324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35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4:</a:t>
            </a:r>
            <a:br>
              <a:rPr lang="en-AU" sz="2400" dirty="0"/>
            </a:br>
            <a:r>
              <a:rPr lang="en-AU" sz="2400" dirty="0"/>
              <a:t>Club Administrators will receive this notification when new file has commenced importing</a:t>
            </a:r>
          </a:p>
        </p:txBody>
      </p:sp>
      <p:pic>
        <p:nvPicPr>
          <p:cNvPr id="9" name="Picture 8">
            <a:extLst>
              <a:ext uri="{FF2B5EF4-FFF2-40B4-BE49-F238E27FC236}">
                <a16:creationId xmlns="" xmlns:a16="http://schemas.microsoft.com/office/drawing/2014/main" id="{FD94E85C-6A0E-422B-A8BE-53D255725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56792"/>
            <a:ext cx="8768675" cy="4680520"/>
          </a:xfrm>
          <a:prstGeom prst="rect">
            <a:avLst/>
          </a:prstGeom>
        </p:spPr>
      </p:pic>
    </p:spTree>
    <p:extLst>
      <p:ext uri="{BB962C8B-B14F-4D97-AF65-F5344CB8AC3E}">
        <p14:creationId xmlns:p14="http://schemas.microsoft.com/office/powerpoint/2010/main" val="405076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About the New Club Importer</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70718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5:</a:t>
            </a:r>
            <a:br>
              <a:rPr lang="en-AU" sz="2400" dirty="0"/>
            </a:br>
            <a:r>
              <a:rPr lang="en-AU" sz="2400" dirty="0"/>
              <a:t>Club Import file upload in progress</a:t>
            </a:r>
          </a:p>
        </p:txBody>
      </p:sp>
      <p:pic>
        <p:nvPicPr>
          <p:cNvPr id="6" name="Picture 5">
            <a:extLst>
              <a:ext uri="{FF2B5EF4-FFF2-40B4-BE49-F238E27FC236}">
                <a16:creationId xmlns="" xmlns:a16="http://schemas.microsoft.com/office/drawing/2014/main" id="{19BC9B04-FD7E-4C91-8186-E91834BF909E}"/>
              </a:ext>
            </a:extLst>
          </p:cNvPr>
          <p:cNvPicPr>
            <a:picLocks noChangeAspect="1"/>
          </p:cNvPicPr>
          <p:nvPr/>
        </p:nvPicPr>
        <p:blipFill rotWithShape="1">
          <a:blip r:embed="rId2">
            <a:extLst>
              <a:ext uri="{28A0092B-C50C-407E-A947-70E740481C1C}">
                <a14:useLocalDpi xmlns:a14="http://schemas.microsoft.com/office/drawing/2010/main" val="0"/>
              </a:ext>
            </a:extLst>
          </a:blip>
          <a:srcRect l="26773"/>
          <a:stretch/>
        </p:blipFill>
        <p:spPr>
          <a:xfrm>
            <a:off x="4139952" y="1417638"/>
            <a:ext cx="4726707" cy="4871091"/>
          </a:xfrm>
          <a:prstGeom prst="rect">
            <a:avLst/>
          </a:prstGeom>
        </p:spPr>
      </p:pic>
      <p:sp>
        <p:nvSpPr>
          <p:cNvPr id="8" name="TextBox 7">
            <a:extLst>
              <a:ext uri="{FF2B5EF4-FFF2-40B4-BE49-F238E27FC236}">
                <a16:creationId xmlns="" xmlns:a16="http://schemas.microsoft.com/office/drawing/2014/main" id="{05B916F3-A37B-41B3-8449-05D0FF87C35D}"/>
              </a:ext>
            </a:extLst>
          </p:cNvPr>
          <p:cNvSpPr txBox="1"/>
          <p:nvPr/>
        </p:nvSpPr>
        <p:spPr>
          <a:xfrm>
            <a:off x="251520" y="1417638"/>
            <a:ext cx="3384376" cy="1384995"/>
          </a:xfrm>
          <a:prstGeom prst="rect">
            <a:avLst/>
          </a:prstGeom>
          <a:noFill/>
        </p:spPr>
        <p:txBody>
          <a:bodyPr wrap="square" rtlCol="0">
            <a:spAutoFit/>
          </a:bodyPr>
          <a:lstStyle/>
          <a:p>
            <a:pPr marL="171450" indent="-171450">
              <a:buFont typeface="Arial" panose="020B0604020202020204" pitchFamily="34" charset="0"/>
              <a:buChar char="•"/>
            </a:pPr>
            <a:r>
              <a:rPr lang="en-AU" sz="1200" dirty="0"/>
              <a:t>A Club Import file upload is now in progress.</a:t>
            </a:r>
          </a:p>
          <a:p>
            <a:pPr marL="171450" indent="-171450">
              <a:buFont typeface="Arial" panose="020B0604020202020204" pitchFamily="34" charset="0"/>
              <a:buChar char="•"/>
            </a:pPr>
            <a:r>
              <a:rPr lang="en-AU" sz="1200" dirty="0"/>
              <a:t>All Club Administrators will see an onscreen notification and also receive an email notification when this file is ready to be reviewed.  </a:t>
            </a:r>
          </a:p>
          <a:p>
            <a:pPr marL="171450" indent="-171450">
              <a:buFont typeface="Arial" panose="020B0604020202020204" pitchFamily="34" charset="0"/>
              <a:buChar char="•"/>
            </a:pPr>
            <a:r>
              <a:rPr lang="en-AU" sz="1200" dirty="0"/>
              <a:t>Please note that records will not be written to the database at this stage.</a:t>
            </a:r>
          </a:p>
        </p:txBody>
      </p:sp>
      <p:sp>
        <p:nvSpPr>
          <p:cNvPr id="9" name="TextBox 8">
            <a:extLst>
              <a:ext uri="{FF2B5EF4-FFF2-40B4-BE49-F238E27FC236}">
                <a16:creationId xmlns="" xmlns:a16="http://schemas.microsoft.com/office/drawing/2014/main" id="{4D0AC6B6-ECF3-479B-BE92-09B842429C5C}"/>
              </a:ext>
            </a:extLst>
          </p:cNvPr>
          <p:cNvSpPr txBox="1"/>
          <p:nvPr/>
        </p:nvSpPr>
        <p:spPr>
          <a:xfrm>
            <a:off x="827584" y="3483968"/>
            <a:ext cx="2664296" cy="461665"/>
          </a:xfrm>
          <a:prstGeom prst="rect">
            <a:avLst/>
          </a:prstGeom>
          <a:noFill/>
          <a:ln>
            <a:solidFill>
              <a:schemeClr val="tx1"/>
            </a:solidFill>
          </a:ln>
        </p:spPr>
        <p:txBody>
          <a:bodyPr wrap="square" rtlCol="0">
            <a:spAutoFit/>
          </a:bodyPr>
          <a:lstStyle/>
          <a:p>
            <a:r>
              <a:rPr lang="en-AU" sz="1200" dirty="0"/>
              <a:t>While you see this message, your Club is unable to upload a new file.</a:t>
            </a:r>
          </a:p>
        </p:txBody>
      </p:sp>
      <p:sp>
        <p:nvSpPr>
          <p:cNvPr id="10" name="Rectangle 9">
            <a:extLst>
              <a:ext uri="{FF2B5EF4-FFF2-40B4-BE49-F238E27FC236}">
                <a16:creationId xmlns="" xmlns:a16="http://schemas.microsoft.com/office/drawing/2014/main" id="{29D8EAD4-BC38-45BE-BA4B-DFC208B4F07F}"/>
              </a:ext>
            </a:extLst>
          </p:cNvPr>
          <p:cNvSpPr/>
          <p:nvPr/>
        </p:nvSpPr>
        <p:spPr>
          <a:xfrm>
            <a:off x="4139952" y="3284984"/>
            <a:ext cx="4726707"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a:extLst>
              <a:ext uri="{FF2B5EF4-FFF2-40B4-BE49-F238E27FC236}">
                <a16:creationId xmlns="" xmlns:a16="http://schemas.microsoft.com/office/drawing/2014/main" id="{05014E6A-63D5-40E7-A4EA-CE9CBBEAE110}"/>
              </a:ext>
            </a:extLst>
          </p:cNvPr>
          <p:cNvCxnSpPr>
            <a:stCxn id="9" idx="3"/>
            <a:endCxn id="10" idx="1"/>
          </p:cNvCxnSpPr>
          <p:nvPr/>
        </p:nvCxnSpPr>
        <p:spPr>
          <a:xfrm>
            <a:off x="3491880" y="3714801"/>
            <a:ext cx="648072" cy="4342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29DC73EB-024C-4242-9BFB-EDA817D5DA5E}"/>
              </a:ext>
            </a:extLst>
          </p:cNvPr>
          <p:cNvSpPr/>
          <p:nvPr/>
        </p:nvSpPr>
        <p:spPr>
          <a:xfrm flipV="1">
            <a:off x="4292352" y="5589240"/>
            <a:ext cx="472670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 xmlns:a16="http://schemas.microsoft.com/office/drawing/2014/main" id="{87F8B651-4D3B-4BC5-B4E1-C9A8CC696D36}"/>
              </a:ext>
            </a:extLst>
          </p:cNvPr>
          <p:cNvSpPr txBox="1"/>
          <p:nvPr/>
        </p:nvSpPr>
        <p:spPr>
          <a:xfrm>
            <a:off x="827584" y="5410090"/>
            <a:ext cx="2664296" cy="646331"/>
          </a:xfrm>
          <a:prstGeom prst="rect">
            <a:avLst/>
          </a:prstGeom>
          <a:noFill/>
          <a:ln>
            <a:solidFill>
              <a:schemeClr val="tx1"/>
            </a:solidFill>
          </a:ln>
        </p:spPr>
        <p:txBody>
          <a:bodyPr wrap="square" rtlCol="0">
            <a:spAutoFit/>
          </a:bodyPr>
          <a:lstStyle/>
          <a:p>
            <a:r>
              <a:rPr lang="en-AU" sz="1200" dirty="0"/>
              <a:t>This is where you can see that your file has an upload in progress status which means it is currently queued. </a:t>
            </a:r>
          </a:p>
        </p:txBody>
      </p:sp>
      <p:cxnSp>
        <p:nvCxnSpPr>
          <p:cNvPr id="17" name="Straight Arrow Connector 16">
            <a:extLst>
              <a:ext uri="{FF2B5EF4-FFF2-40B4-BE49-F238E27FC236}">
                <a16:creationId xmlns="" xmlns:a16="http://schemas.microsoft.com/office/drawing/2014/main" id="{102995FE-E150-4E54-A71F-369E148530FC}"/>
              </a:ext>
            </a:extLst>
          </p:cNvPr>
          <p:cNvCxnSpPr>
            <a:stCxn id="15" idx="3"/>
          </p:cNvCxnSpPr>
          <p:nvPr/>
        </p:nvCxnSpPr>
        <p:spPr>
          <a:xfrm flipV="1">
            <a:off x="3491880" y="5733255"/>
            <a:ext cx="800472"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 xmlns:a16="http://schemas.microsoft.com/office/drawing/2014/main" id="{A2502668-90C9-4DC6-8DAA-5ECE43382B4B}"/>
              </a:ext>
            </a:extLst>
          </p:cNvPr>
          <p:cNvSpPr/>
          <p:nvPr/>
        </p:nvSpPr>
        <p:spPr>
          <a:xfrm>
            <a:off x="251520" y="4293096"/>
            <a:ext cx="3096344" cy="864096"/>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Tip: Please click on the F5 page to refresh the page and see your import’s current status onscreen</a:t>
            </a:r>
          </a:p>
        </p:txBody>
      </p:sp>
    </p:spTree>
    <p:extLst>
      <p:ext uri="{BB962C8B-B14F-4D97-AF65-F5344CB8AC3E}">
        <p14:creationId xmlns:p14="http://schemas.microsoft.com/office/powerpoint/2010/main" val="280345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6:</a:t>
            </a:r>
            <a:br>
              <a:rPr lang="en-AU" sz="2400" dirty="0"/>
            </a:br>
            <a:r>
              <a:rPr lang="en-AU" sz="2400" dirty="0"/>
              <a:t>Club Administrators receive email notification that File requires action</a:t>
            </a:r>
          </a:p>
        </p:txBody>
      </p:sp>
      <p:pic>
        <p:nvPicPr>
          <p:cNvPr id="4" name="Picture 3">
            <a:extLst>
              <a:ext uri="{FF2B5EF4-FFF2-40B4-BE49-F238E27FC236}">
                <a16:creationId xmlns="" xmlns:a16="http://schemas.microsoft.com/office/drawing/2014/main" id="{7B492F98-BCC7-41BA-A6BB-068E76E68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72816"/>
            <a:ext cx="8722252" cy="3783336"/>
          </a:xfrm>
          <a:prstGeom prst="rect">
            <a:avLst/>
          </a:prstGeom>
        </p:spPr>
      </p:pic>
    </p:spTree>
    <p:extLst>
      <p:ext uri="{BB962C8B-B14F-4D97-AF65-F5344CB8AC3E}">
        <p14:creationId xmlns:p14="http://schemas.microsoft.com/office/powerpoint/2010/main" val="1953561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7:</a:t>
            </a:r>
            <a:br>
              <a:rPr lang="en-AU" sz="2400" dirty="0"/>
            </a:br>
            <a:r>
              <a:rPr lang="en-AU" sz="2400" dirty="0"/>
              <a:t>Club Administrators also see onscreen alert to take action</a:t>
            </a:r>
          </a:p>
        </p:txBody>
      </p:sp>
      <p:pic>
        <p:nvPicPr>
          <p:cNvPr id="4" name="Picture 3">
            <a:extLst>
              <a:ext uri="{FF2B5EF4-FFF2-40B4-BE49-F238E27FC236}">
                <a16:creationId xmlns="" xmlns:a16="http://schemas.microsoft.com/office/drawing/2014/main" id="{E5E1763A-3951-4C0F-B36A-7EF3EEB1F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37" y="1916832"/>
            <a:ext cx="8829864" cy="2239928"/>
          </a:xfrm>
          <a:prstGeom prst="rect">
            <a:avLst/>
          </a:prstGeom>
        </p:spPr>
      </p:pic>
      <p:sp>
        <p:nvSpPr>
          <p:cNvPr id="5" name="Rectangle 4">
            <a:extLst>
              <a:ext uri="{FF2B5EF4-FFF2-40B4-BE49-F238E27FC236}">
                <a16:creationId xmlns="" xmlns:a16="http://schemas.microsoft.com/office/drawing/2014/main" id="{3C23C1CB-E58D-4CA4-AE00-23BD46E137D5}"/>
              </a:ext>
            </a:extLst>
          </p:cNvPr>
          <p:cNvSpPr/>
          <p:nvPr/>
        </p:nvSpPr>
        <p:spPr>
          <a:xfrm>
            <a:off x="2699792" y="1916832"/>
            <a:ext cx="532859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47946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a:xfrm>
            <a:off x="457200" y="274638"/>
            <a:ext cx="3898776" cy="1143000"/>
          </a:xfrm>
        </p:spPr>
        <p:txBody>
          <a:bodyPr/>
          <a:lstStyle/>
          <a:p>
            <a:r>
              <a:rPr lang="en-AU" sz="2400" dirty="0"/>
              <a:t>Step 8:</a:t>
            </a:r>
            <a:br>
              <a:rPr lang="en-AU" sz="2400" dirty="0"/>
            </a:br>
            <a:r>
              <a:rPr lang="en-AU" sz="2400" dirty="0"/>
              <a:t>Click on Validated Button</a:t>
            </a:r>
          </a:p>
        </p:txBody>
      </p:sp>
      <p:pic>
        <p:nvPicPr>
          <p:cNvPr id="4" name="Picture 3">
            <a:extLst>
              <a:ext uri="{FF2B5EF4-FFF2-40B4-BE49-F238E27FC236}">
                <a16:creationId xmlns="" xmlns:a16="http://schemas.microsoft.com/office/drawing/2014/main" id="{BA0D53BF-3D6B-4C3A-AD68-3F4E28D6B802}"/>
              </a:ext>
            </a:extLst>
          </p:cNvPr>
          <p:cNvPicPr>
            <a:picLocks noChangeAspect="1"/>
          </p:cNvPicPr>
          <p:nvPr/>
        </p:nvPicPr>
        <p:blipFill rotWithShape="1">
          <a:blip r:embed="rId2">
            <a:extLst>
              <a:ext uri="{28A0092B-C50C-407E-A947-70E740481C1C}">
                <a14:useLocalDpi xmlns:a14="http://schemas.microsoft.com/office/drawing/2010/main" val="0"/>
              </a:ext>
            </a:extLst>
          </a:blip>
          <a:srcRect l="27406"/>
          <a:stretch/>
        </p:blipFill>
        <p:spPr>
          <a:xfrm>
            <a:off x="4355976" y="-28446"/>
            <a:ext cx="5089877" cy="6858000"/>
          </a:xfrm>
          <a:prstGeom prst="rect">
            <a:avLst/>
          </a:prstGeom>
        </p:spPr>
      </p:pic>
      <p:sp>
        <p:nvSpPr>
          <p:cNvPr id="5" name="Rectangle 4">
            <a:extLst>
              <a:ext uri="{FF2B5EF4-FFF2-40B4-BE49-F238E27FC236}">
                <a16:creationId xmlns="" xmlns:a16="http://schemas.microsoft.com/office/drawing/2014/main" id="{BBCB65B7-B270-42F5-98A9-AAA82E865AFA}"/>
              </a:ext>
            </a:extLst>
          </p:cNvPr>
          <p:cNvSpPr/>
          <p:nvPr/>
        </p:nvSpPr>
        <p:spPr>
          <a:xfrm>
            <a:off x="7236296" y="5733256"/>
            <a:ext cx="6480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3E11B0AE-30AF-4964-ACA7-CF6B8B0E6443}"/>
              </a:ext>
            </a:extLst>
          </p:cNvPr>
          <p:cNvSpPr/>
          <p:nvPr/>
        </p:nvSpPr>
        <p:spPr>
          <a:xfrm>
            <a:off x="7884368" y="5733256"/>
            <a:ext cx="12596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 xmlns:a16="http://schemas.microsoft.com/office/drawing/2014/main" id="{BB835A72-F69E-44EE-B2B6-7672976F3786}"/>
              </a:ext>
            </a:extLst>
          </p:cNvPr>
          <p:cNvSpPr txBox="1"/>
          <p:nvPr/>
        </p:nvSpPr>
        <p:spPr>
          <a:xfrm>
            <a:off x="7560332" y="4581128"/>
            <a:ext cx="1691680" cy="646331"/>
          </a:xfrm>
          <a:prstGeom prst="rect">
            <a:avLst/>
          </a:prstGeom>
          <a:solidFill>
            <a:schemeClr val="bg1"/>
          </a:solidFill>
          <a:ln>
            <a:solidFill>
              <a:schemeClr val="tx1"/>
            </a:solidFill>
          </a:ln>
        </p:spPr>
        <p:txBody>
          <a:bodyPr wrap="square" rtlCol="0">
            <a:spAutoFit/>
          </a:bodyPr>
          <a:lstStyle/>
          <a:p>
            <a:r>
              <a:rPr lang="en-AU" sz="1200" dirty="0"/>
              <a:t>You can click on this button to cancel this import at this time.</a:t>
            </a:r>
          </a:p>
        </p:txBody>
      </p:sp>
      <p:cxnSp>
        <p:nvCxnSpPr>
          <p:cNvPr id="9" name="Straight Arrow Connector 8">
            <a:extLst>
              <a:ext uri="{FF2B5EF4-FFF2-40B4-BE49-F238E27FC236}">
                <a16:creationId xmlns="" xmlns:a16="http://schemas.microsoft.com/office/drawing/2014/main" id="{19527BE1-5F5F-4AB8-AF47-33CA1DB04182}"/>
              </a:ext>
            </a:extLst>
          </p:cNvPr>
          <p:cNvCxnSpPr>
            <a:stCxn id="7" idx="2"/>
            <a:endCxn id="6" idx="0"/>
          </p:cNvCxnSpPr>
          <p:nvPr/>
        </p:nvCxnSpPr>
        <p:spPr>
          <a:xfrm>
            <a:off x="8406172" y="5227459"/>
            <a:ext cx="108012" cy="5057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DC1B6C56-743B-43EB-AF1A-8081B5E323CA}"/>
              </a:ext>
            </a:extLst>
          </p:cNvPr>
          <p:cNvSpPr txBox="1"/>
          <p:nvPr/>
        </p:nvSpPr>
        <p:spPr>
          <a:xfrm>
            <a:off x="1485038" y="2875374"/>
            <a:ext cx="2339752" cy="1938992"/>
          </a:xfrm>
          <a:prstGeom prst="rect">
            <a:avLst/>
          </a:prstGeom>
          <a:solidFill>
            <a:schemeClr val="bg1"/>
          </a:solidFill>
          <a:ln>
            <a:solidFill>
              <a:schemeClr val="tx1"/>
            </a:solidFill>
          </a:ln>
        </p:spPr>
        <p:txBody>
          <a:bodyPr wrap="square" rtlCol="0">
            <a:spAutoFit/>
          </a:bodyPr>
          <a:lstStyle/>
          <a:p>
            <a:pPr algn="ctr"/>
            <a:r>
              <a:rPr lang="en-AU" sz="1200" dirty="0"/>
              <a:t>Your file upload is now ready to be actioned by your Club via Validated button. The records will </a:t>
            </a:r>
            <a:r>
              <a:rPr lang="en-AU" sz="1200" b="1" dirty="0"/>
              <a:t>not</a:t>
            </a:r>
            <a:r>
              <a:rPr lang="en-AU" sz="1200" dirty="0"/>
              <a:t> be written to the database at this stage.</a:t>
            </a:r>
          </a:p>
          <a:p>
            <a:pPr algn="ctr"/>
            <a:endParaRPr lang="en-AU" sz="1200" dirty="0"/>
          </a:p>
          <a:p>
            <a:pPr algn="ctr"/>
            <a:r>
              <a:rPr lang="en-AU" sz="1200" dirty="0"/>
              <a:t>This validation process can be done by any Club Administrator in your Club and can be done over a few login sessions</a:t>
            </a:r>
          </a:p>
        </p:txBody>
      </p:sp>
      <p:sp>
        <p:nvSpPr>
          <p:cNvPr id="11" name="Rectangle 10">
            <a:extLst>
              <a:ext uri="{FF2B5EF4-FFF2-40B4-BE49-F238E27FC236}">
                <a16:creationId xmlns="" xmlns:a16="http://schemas.microsoft.com/office/drawing/2014/main" id="{BBEE8D1C-4F86-4574-9680-8FAD07557A97}"/>
              </a:ext>
            </a:extLst>
          </p:cNvPr>
          <p:cNvSpPr/>
          <p:nvPr/>
        </p:nvSpPr>
        <p:spPr>
          <a:xfrm>
            <a:off x="4563126" y="5733256"/>
            <a:ext cx="44092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 xmlns:a16="http://schemas.microsoft.com/office/drawing/2014/main" id="{10EDEDDC-298B-4EC2-A960-5808E817136B}"/>
              </a:ext>
            </a:extLst>
          </p:cNvPr>
          <p:cNvSpPr txBox="1"/>
          <p:nvPr/>
        </p:nvSpPr>
        <p:spPr>
          <a:xfrm>
            <a:off x="1485038" y="5410090"/>
            <a:ext cx="2339752" cy="646331"/>
          </a:xfrm>
          <a:prstGeom prst="rect">
            <a:avLst/>
          </a:prstGeom>
          <a:solidFill>
            <a:schemeClr val="bg1"/>
          </a:solidFill>
          <a:ln>
            <a:solidFill>
              <a:schemeClr val="tx1"/>
            </a:solidFill>
          </a:ln>
        </p:spPr>
        <p:txBody>
          <a:bodyPr wrap="square" rtlCol="0">
            <a:spAutoFit/>
          </a:bodyPr>
          <a:lstStyle/>
          <a:p>
            <a:pPr algn="ctr"/>
            <a:r>
              <a:rPr lang="en-AU" sz="1200" dirty="0"/>
              <a:t>Please take note of your Club’s Import ID as this is your job number which can be tracked</a:t>
            </a:r>
          </a:p>
        </p:txBody>
      </p:sp>
      <p:cxnSp>
        <p:nvCxnSpPr>
          <p:cNvPr id="14" name="Straight Arrow Connector 13">
            <a:extLst>
              <a:ext uri="{FF2B5EF4-FFF2-40B4-BE49-F238E27FC236}">
                <a16:creationId xmlns="" xmlns:a16="http://schemas.microsoft.com/office/drawing/2014/main" id="{09F39B71-4ECE-4299-B58E-06EA24A674A8}"/>
              </a:ext>
            </a:extLst>
          </p:cNvPr>
          <p:cNvCxnSpPr>
            <a:cxnSpLocks/>
            <a:stCxn id="10" idx="3"/>
            <a:endCxn id="5" idx="0"/>
          </p:cNvCxnSpPr>
          <p:nvPr/>
        </p:nvCxnSpPr>
        <p:spPr>
          <a:xfrm>
            <a:off x="3824790" y="3844870"/>
            <a:ext cx="3735542" cy="1888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39819794-12D1-45BA-AC57-9A211030DE85}"/>
              </a:ext>
            </a:extLst>
          </p:cNvPr>
          <p:cNvCxnSpPr>
            <a:cxnSpLocks/>
            <a:stCxn id="13" idx="3"/>
            <a:endCxn id="11" idx="1"/>
          </p:cNvCxnSpPr>
          <p:nvPr/>
        </p:nvCxnSpPr>
        <p:spPr>
          <a:xfrm>
            <a:off x="3824790" y="5733256"/>
            <a:ext cx="738336" cy="1800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532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a:xfrm>
            <a:off x="-19999" y="-171400"/>
            <a:ext cx="7571184" cy="1143000"/>
          </a:xfrm>
        </p:spPr>
        <p:txBody>
          <a:bodyPr/>
          <a:lstStyle/>
          <a:p>
            <a:r>
              <a:rPr lang="en-AU" sz="2400" dirty="0"/>
              <a:t>Step 9:</a:t>
            </a:r>
            <a:br>
              <a:rPr lang="en-AU" sz="2400" dirty="0"/>
            </a:br>
            <a:r>
              <a:rPr lang="en-AU" sz="2400" dirty="0"/>
              <a:t>Review Quarantined Records</a:t>
            </a:r>
          </a:p>
        </p:txBody>
      </p:sp>
      <p:pic>
        <p:nvPicPr>
          <p:cNvPr id="5" name="Picture 4">
            <a:extLst>
              <a:ext uri="{FF2B5EF4-FFF2-40B4-BE49-F238E27FC236}">
                <a16:creationId xmlns="" xmlns:a16="http://schemas.microsoft.com/office/drawing/2014/main" id="{74B87ABC-0D90-41C1-8124-BF4664B4560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716" y="971600"/>
            <a:ext cx="5927486" cy="5339321"/>
          </a:xfrm>
          <a:prstGeom prst="rect">
            <a:avLst/>
          </a:prstGeom>
        </p:spPr>
      </p:pic>
      <p:sp>
        <p:nvSpPr>
          <p:cNvPr id="6" name="TextBox 5">
            <a:extLst>
              <a:ext uri="{FF2B5EF4-FFF2-40B4-BE49-F238E27FC236}">
                <a16:creationId xmlns="" xmlns:a16="http://schemas.microsoft.com/office/drawing/2014/main" id="{8262878C-D0CC-444B-9B5C-5E0FEFAA43B2}"/>
              </a:ext>
            </a:extLst>
          </p:cNvPr>
          <p:cNvSpPr txBox="1"/>
          <p:nvPr/>
        </p:nvSpPr>
        <p:spPr>
          <a:xfrm>
            <a:off x="5724128" y="400100"/>
            <a:ext cx="2339752" cy="461665"/>
          </a:xfrm>
          <a:prstGeom prst="rect">
            <a:avLst/>
          </a:prstGeom>
          <a:solidFill>
            <a:schemeClr val="bg1"/>
          </a:solidFill>
          <a:ln>
            <a:solidFill>
              <a:schemeClr val="tx1"/>
            </a:solidFill>
          </a:ln>
        </p:spPr>
        <p:txBody>
          <a:bodyPr wrap="square" rtlCol="0">
            <a:spAutoFit/>
          </a:bodyPr>
          <a:lstStyle/>
          <a:p>
            <a:pPr algn="ctr"/>
            <a:r>
              <a:rPr lang="en-AU" sz="1200" dirty="0"/>
              <a:t>Use this button if you need to cancel the import and start over</a:t>
            </a:r>
          </a:p>
        </p:txBody>
      </p:sp>
      <p:sp>
        <p:nvSpPr>
          <p:cNvPr id="7" name="TextBox 6">
            <a:extLst>
              <a:ext uri="{FF2B5EF4-FFF2-40B4-BE49-F238E27FC236}">
                <a16:creationId xmlns="" xmlns:a16="http://schemas.microsoft.com/office/drawing/2014/main" id="{94313C9A-4142-46E1-8F1C-858130F2704C}"/>
              </a:ext>
            </a:extLst>
          </p:cNvPr>
          <p:cNvSpPr txBox="1"/>
          <p:nvPr/>
        </p:nvSpPr>
        <p:spPr>
          <a:xfrm>
            <a:off x="6660232" y="1127601"/>
            <a:ext cx="2339752" cy="830997"/>
          </a:xfrm>
          <a:prstGeom prst="rect">
            <a:avLst/>
          </a:prstGeom>
          <a:solidFill>
            <a:schemeClr val="bg1"/>
          </a:solidFill>
          <a:ln>
            <a:solidFill>
              <a:schemeClr val="tx1"/>
            </a:solidFill>
          </a:ln>
        </p:spPr>
        <p:txBody>
          <a:bodyPr wrap="square" rtlCol="0">
            <a:spAutoFit/>
          </a:bodyPr>
          <a:lstStyle/>
          <a:p>
            <a:pPr algn="ctr"/>
            <a:r>
              <a:rPr lang="en-AU" sz="1200" dirty="0"/>
              <a:t>Use these buttons to move backwards and forwards through the records validation process</a:t>
            </a:r>
          </a:p>
        </p:txBody>
      </p:sp>
      <p:sp>
        <p:nvSpPr>
          <p:cNvPr id="8" name="TextBox 7">
            <a:extLst>
              <a:ext uri="{FF2B5EF4-FFF2-40B4-BE49-F238E27FC236}">
                <a16:creationId xmlns="" xmlns:a16="http://schemas.microsoft.com/office/drawing/2014/main" id="{C29A7C09-0204-4C8F-999E-D52238754811}"/>
              </a:ext>
            </a:extLst>
          </p:cNvPr>
          <p:cNvSpPr txBox="1"/>
          <p:nvPr/>
        </p:nvSpPr>
        <p:spPr>
          <a:xfrm>
            <a:off x="4571238" y="2686099"/>
            <a:ext cx="2339752" cy="461665"/>
          </a:xfrm>
          <a:prstGeom prst="rect">
            <a:avLst/>
          </a:prstGeom>
          <a:solidFill>
            <a:schemeClr val="bg1"/>
          </a:solidFill>
          <a:ln>
            <a:solidFill>
              <a:schemeClr val="tx1"/>
            </a:solidFill>
          </a:ln>
        </p:spPr>
        <p:txBody>
          <a:bodyPr wrap="square" rtlCol="0">
            <a:spAutoFit/>
          </a:bodyPr>
          <a:lstStyle/>
          <a:p>
            <a:pPr algn="ctr"/>
            <a:r>
              <a:rPr lang="en-AU" sz="1200" dirty="0"/>
              <a:t>This is a filter you can use to sort through records in this list</a:t>
            </a:r>
          </a:p>
        </p:txBody>
      </p:sp>
      <p:sp>
        <p:nvSpPr>
          <p:cNvPr id="9" name="TextBox 8">
            <a:extLst>
              <a:ext uri="{FF2B5EF4-FFF2-40B4-BE49-F238E27FC236}">
                <a16:creationId xmlns="" xmlns:a16="http://schemas.microsoft.com/office/drawing/2014/main" id="{19C083C2-9B04-445A-8E56-A44E11EE8620}"/>
              </a:ext>
            </a:extLst>
          </p:cNvPr>
          <p:cNvSpPr txBox="1"/>
          <p:nvPr/>
        </p:nvSpPr>
        <p:spPr>
          <a:xfrm>
            <a:off x="6300192" y="5634459"/>
            <a:ext cx="2339752" cy="646331"/>
          </a:xfrm>
          <a:prstGeom prst="rect">
            <a:avLst/>
          </a:prstGeom>
          <a:solidFill>
            <a:schemeClr val="bg1"/>
          </a:solidFill>
          <a:ln>
            <a:solidFill>
              <a:schemeClr val="tx1"/>
            </a:solidFill>
          </a:ln>
        </p:spPr>
        <p:txBody>
          <a:bodyPr wrap="square" rtlCol="0">
            <a:spAutoFit/>
          </a:bodyPr>
          <a:lstStyle/>
          <a:p>
            <a:pPr algn="ctr"/>
            <a:r>
              <a:rPr lang="en-AU" sz="1200" dirty="0"/>
              <a:t>You can export this list to excel to resolve at a later time by your Club</a:t>
            </a:r>
          </a:p>
        </p:txBody>
      </p:sp>
      <p:sp>
        <p:nvSpPr>
          <p:cNvPr id="10" name="TextBox 9">
            <a:extLst>
              <a:ext uri="{FF2B5EF4-FFF2-40B4-BE49-F238E27FC236}">
                <a16:creationId xmlns="" xmlns:a16="http://schemas.microsoft.com/office/drawing/2014/main" id="{4E7EA31F-ED8D-4ECA-894D-FCDE3C7F8E40}"/>
              </a:ext>
            </a:extLst>
          </p:cNvPr>
          <p:cNvSpPr txBox="1"/>
          <p:nvPr/>
        </p:nvSpPr>
        <p:spPr>
          <a:xfrm>
            <a:off x="4571238" y="3636544"/>
            <a:ext cx="4085637" cy="830997"/>
          </a:xfrm>
          <a:prstGeom prst="rect">
            <a:avLst/>
          </a:prstGeom>
          <a:solidFill>
            <a:schemeClr val="bg1"/>
          </a:solidFill>
          <a:ln>
            <a:solidFill>
              <a:schemeClr val="tx1"/>
            </a:solidFill>
          </a:ln>
        </p:spPr>
        <p:txBody>
          <a:bodyPr wrap="square" rtlCol="0">
            <a:spAutoFit/>
          </a:bodyPr>
          <a:lstStyle/>
          <a:p>
            <a:pPr algn="ctr"/>
            <a:r>
              <a:rPr lang="en-AU" sz="1200" dirty="0"/>
              <a:t>Records in this list are quarantined as they either do not have a first name, last name or birthdate.  These records will excluded from the import process and will NOT be updated in the database.</a:t>
            </a:r>
          </a:p>
        </p:txBody>
      </p:sp>
      <p:sp>
        <p:nvSpPr>
          <p:cNvPr id="11" name="Rectangle 10">
            <a:extLst>
              <a:ext uri="{FF2B5EF4-FFF2-40B4-BE49-F238E27FC236}">
                <a16:creationId xmlns="" xmlns:a16="http://schemas.microsoft.com/office/drawing/2014/main" id="{11736B95-3846-403C-9429-072E75CD1718}"/>
              </a:ext>
            </a:extLst>
          </p:cNvPr>
          <p:cNvSpPr/>
          <p:nvPr/>
        </p:nvSpPr>
        <p:spPr>
          <a:xfrm>
            <a:off x="4571238" y="1700808"/>
            <a:ext cx="1152890" cy="257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 xmlns:a16="http://schemas.microsoft.com/office/drawing/2014/main" id="{1A90D2F2-EE35-46A6-AE47-A13AB869E510}"/>
              </a:ext>
            </a:extLst>
          </p:cNvPr>
          <p:cNvSpPr/>
          <p:nvPr/>
        </p:nvSpPr>
        <p:spPr>
          <a:xfrm>
            <a:off x="4538166" y="1985704"/>
            <a:ext cx="1185962" cy="2116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 xmlns:a16="http://schemas.microsoft.com/office/drawing/2014/main" id="{3827D347-9595-434D-B0C9-157F3E865E85}"/>
              </a:ext>
            </a:extLst>
          </p:cNvPr>
          <p:cNvSpPr/>
          <p:nvPr/>
        </p:nvSpPr>
        <p:spPr>
          <a:xfrm>
            <a:off x="5281789" y="4917317"/>
            <a:ext cx="592981" cy="239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 xmlns:a16="http://schemas.microsoft.com/office/drawing/2014/main" id="{4055E5D2-1C7D-4384-B187-2FD77D2A63C7}"/>
              </a:ext>
            </a:extLst>
          </p:cNvPr>
          <p:cNvSpPr/>
          <p:nvPr/>
        </p:nvSpPr>
        <p:spPr>
          <a:xfrm>
            <a:off x="9491" y="3737173"/>
            <a:ext cx="2490193" cy="1180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 xmlns:a16="http://schemas.microsoft.com/office/drawing/2014/main" id="{44048DE1-B714-49EA-B7F3-9DC1364D104E}"/>
              </a:ext>
            </a:extLst>
          </p:cNvPr>
          <p:cNvSpPr/>
          <p:nvPr/>
        </p:nvSpPr>
        <p:spPr>
          <a:xfrm>
            <a:off x="25578" y="5100646"/>
            <a:ext cx="4830789" cy="1180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Arrow Connector 16">
            <a:extLst>
              <a:ext uri="{FF2B5EF4-FFF2-40B4-BE49-F238E27FC236}">
                <a16:creationId xmlns="" xmlns:a16="http://schemas.microsoft.com/office/drawing/2014/main" id="{983F8ECB-234C-4A2A-8DCA-4346BD30B899}"/>
              </a:ext>
            </a:extLst>
          </p:cNvPr>
          <p:cNvCxnSpPr>
            <a:stCxn id="6" idx="1"/>
            <a:endCxn id="11" idx="0"/>
          </p:cNvCxnSpPr>
          <p:nvPr/>
        </p:nvCxnSpPr>
        <p:spPr>
          <a:xfrm flipH="1">
            <a:off x="5147683" y="630933"/>
            <a:ext cx="576445" cy="1069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CA7C11CE-2A81-4EED-99A8-B495C080E03A}"/>
              </a:ext>
            </a:extLst>
          </p:cNvPr>
          <p:cNvCxnSpPr>
            <a:cxnSpLocks/>
            <a:stCxn id="7" idx="1"/>
            <a:endCxn id="12" idx="3"/>
          </p:cNvCxnSpPr>
          <p:nvPr/>
        </p:nvCxnSpPr>
        <p:spPr>
          <a:xfrm flipH="1">
            <a:off x="5724128" y="1543100"/>
            <a:ext cx="936104" cy="548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FCBFE0DD-EA2B-4759-82ED-5645D4FAA25A}"/>
              </a:ext>
            </a:extLst>
          </p:cNvPr>
          <p:cNvCxnSpPr>
            <a:cxnSpLocks/>
            <a:endCxn id="14" idx="3"/>
          </p:cNvCxnSpPr>
          <p:nvPr/>
        </p:nvCxnSpPr>
        <p:spPr>
          <a:xfrm flipH="1">
            <a:off x="2499684" y="2916931"/>
            <a:ext cx="2071554" cy="14103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CCD24B96-5908-4EBE-BE23-219F2C573AD0}"/>
              </a:ext>
            </a:extLst>
          </p:cNvPr>
          <p:cNvCxnSpPr>
            <a:cxnSpLocks/>
            <a:stCxn id="10" idx="1"/>
            <a:endCxn id="15" idx="0"/>
          </p:cNvCxnSpPr>
          <p:nvPr/>
        </p:nvCxnSpPr>
        <p:spPr>
          <a:xfrm flipH="1">
            <a:off x="2440973" y="4052043"/>
            <a:ext cx="2130265" cy="1048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710F9462-D665-484E-976E-50DC1A4904A0}"/>
              </a:ext>
            </a:extLst>
          </p:cNvPr>
          <p:cNvCxnSpPr>
            <a:cxnSpLocks/>
            <a:stCxn id="9" idx="1"/>
          </p:cNvCxnSpPr>
          <p:nvPr/>
        </p:nvCxnSpPr>
        <p:spPr>
          <a:xfrm flipH="1" flipV="1">
            <a:off x="5578279" y="5190506"/>
            <a:ext cx="721913" cy="767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 xmlns:a16="http://schemas.microsoft.com/office/drawing/2014/main" id="{1E4DDA1B-4303-4375-90F7-F9347CE72CB7}"/>
              </a:ext>
            </a:extLst>
          </p:cNvPr>
          <p:cNvSpPr/>
          <p:nvPr/>
        </p:nvSpPr>
        <p:spPr>
          <a:xfrm>
            <a:off x="755576" y="1311220"/>
            <a:ext cx="864096" cy="231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53869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10:</a:t>
            </a:r>
            <a:br>
              <a:rPr lang="en-AU" sz="2400" dirty="0"/>
            </a:br>
            <a:r>
              <a:rPr lang="en-AU" sz="2400" dirty="0"/>
              <a:t>Review Duplicate Athlete Records</a:t>
            </a:r>
          </a:p>
        </p:txBody>
      </p:sp>
      <p:pic>
        <p:nvPicPr>
          <p:cNvPr id="4" name="Picture 3">
            <a:extLst>
              <a:ext uri="{FF2B5EF4-FFF2-40B4-BE49-F238E27FC236}">
                <a16:creationId xmlns="" xmlns:a16="http://schemas.microsoft.com/office/drawing/2014/main" id="{24C85BE2-00FC-41A9-AE91-7D4657226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68760"/>
            <a:ext cx="5508104" cy="5081120"/>
          </a:xfrm>
          <a:prstGeom prst="rect">
            <a:avLst/>
          </a:prstGeom>
        </p:spPr>
      </p:pic>
      <p:sp>
        <p:nvSpPr>
          <p:cNvPr id="5" name="TextBox 4">
            <a:extLst>
              <a:ext uri="{FF2B5EF4-FFF2-40B4-BE49-F238E27FC236}">
                <a16:creationId xmlns="" xmlns:a16="http://schemas.microsoft.com/office/drawing/2014/main" id="{9C9BFFC5-44EC-404F-9196-1FB38C97DD97}"/>
              </a:ext>
            </a:extLst>
          </p:cNvPr>
          <p:cNvSpPr txBox="1"/>
          <p:nvPr/>
        </p:nvSpPr>
        <p:spPr>
          <a:xfrm>
            <a:off x="5544616" y="620688"/>
            <a:ext cx="2339752" cy="461665"/>
          </a:xfrm>
          <a:prstGeom prst="rect">
            <a:avLst/>
          </a:prstGeom>
          <a:solidFill>
            <a:schemeClr val="bg1"/>
          </a:solidFill>
          <a:ln>
            <a:solidFill>
              <a:schemeClr val="tx1"/>
            </a:solidFill>
          </a:ln>
        </p:spPr>
        <p:txBody>
          <a:bodyPr wrap="square" rtlCol="0">
            <a:spAutoFit/>
          </a:bodyPr>
          <a:lstStyle/>
          <a:p>
            <a:pPr algn="ctr"/>
            <a:r>
              <a:rPr lang="en-AU" sz="1200" dirty="0"/>
              <a:t>Use this button if you need to cancel the import and start over</a:t>
            </a:r>
          </a:p>
        </p:txBody>
      </p:sp>
      <p:sp>
        <p:nvSpPr>
          <p:cNvPr id="6" name="TextBox 5">
            <a:extLst>
              <a:ext uri="{FF2B5EF4-FFF2-40B4-BE49-F238E27FC236}">
                <a16:creationId xmlns="" xmlns:a16="http://schemas.microsoft.com/office/drawing/2014/main" id="{BC644D15-6EB4-4732-AFDC-9EFCC12696B7}"/>
              </a:ext>
            </a:extLst>
          </p:cNvPr>
          <p:cNvSpPr txBox="1"/>
          <p:nvPr/>
        </p:nvSpPr>
        <p:spPr>
          <a:xfrm>
            <a:off x="6480720" y="1348189"/>
            <a:ext cx="2339752" cy="830997"/>
          </a:xfrm>
          <a:prstGeom prst="rect">
            <a:avLst/>
          </a:prstGeom>
          <a:solidFill>
            <a:schemeClr val="bg1"/>
          </a:solidFill>
          <a:ln>
            <a:solidFill>
              <a:schemeClr val="tx1"/>
            </a:solidFill>
          </a:ln>
        </p:spPr>
        <p:txBody>
          <a:bodyPr wrap="square" rtlCol="0">
            <a:spAutoFit/>
          </a:bodyPr>
          <a:lstStyle/>
          <a:p>
            <a:pPr algn="ctr"/>
            <a:r>
              <a:rPr lang="en-AU" sz="1200" dirty="0"/>
              <a:t>Use these buttons to move backwards and forwards through the records validation process</a:t>
            </a:r>
          </a:p>
        </p:txBody>
      </p:sp>
      <p:sp>
        <p:nvSpPr>
          <p:cNvPr id="7" name="Rectangle 6">
            <a:extLst>
              <a:ext uri="{FF2B5EF4-FFF2-40B4-BE49-F238E27FC236}">
                <a16:creationId xmlns="" xmlns:a16="http://schemas.microsoft.com/office/drawing/2014/main" id="{51D698EF-536A-466E-8AEC-2A3ED14540BC}"/>
              </a:ext>
            </a:extLst>
          </p:cNvPr>
          <p:cNvSpPr/>
          <p:nvPr/>
        </p:nvSpPr>
        <p:spPr>
          <a:xfrm>
            <a:off x="4391726" y="1921396"/>
            <a:ext cx="1152890" cy="257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 xmlns:a16="http://schemas.microsoft.com/office/drawing/2014/main" id="{E361A89A-00A4-4C77-B63B-BC93CA7077B2}"/>
              </a:ext>
            </a:extLst>
          </p:cNvPr>
          <p:cNvSpPr/>
          <p:nvPr/>
        </p:nvSpPr>
        <p:spPr>
          <a:xfrm>
            <a:off x="4358654" y="2206292"/>
            <a:ext cx="1185962" cy="2116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a:extLst>
              <a:ext uri="{FF2B5EF4-FFF2-40B4-BE49-F238E27FC236}">
                <a16:creationId xmlns="" xmlns:a16="http://schemas.microsoft.com/office/drawing/2014/main" id="{1197F1F8-7B05-4FCC-ACA8-FC58828DBA09}"/>
              </a:ext>
            </a:extLst>
          </p:cNvPr>
          <p:cNvCxnSpPr>
            <a:stCxn id="5" idx="1"/>
            <a:endCxn id="7" idx="0"/>
          </p:cNvCxnSpPr>
          <p:nvPr/>
        </p:nvCxnSpPr>
        <p:spPr>
          <a:xfrm flipH="1">
            <a:off x="4968171" y="851521"/>
            <a:ext cx="576445" cy="1069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85D4D1A9-5CE9-4828-B361-E8D55F2B7516}"/>
              </a:ext>
            </a:extLst>
          </p:cNvPr>
          <p:cNvCxnSpPr>
            <a:cxnSpLocks/>
            <a:stCxn id="6" idx="1"/>
            <a:endCxn id="8" idx="3"/>
          </p:cNvCxnSpPr>
          <p:nvPr/>
        </p:nvCxnSpPr>
        <p:spPr>
          <a:xfrm flipH="1">
            <a:off x="5544616" y="1763688"/>
            <a:ext cx="936104" cy="548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BA9CD65A-A556-4F1E-B086-051A683A5910}"/>
              </a:ext>
            </a:extLst>
          </p:cNvPr>
          <p:cNvSpPr txBox="1"/>
          <p:nvPr/>
        </p:nvSpPr>
        <p:spPr>
          <a:xfrm>
            <a:off x="4242792" y="2670279"/>
            <a:ext cx="2339752" cy="461665"/>
          </a:xfrm>
          <a:prstGeom prst="rect">
            <a:avLst/>
          </a:prstGeom>
          <a:solidFill>
            <a:schemeClr val="bg1"/>
          </a:solidFill>
          <a:ln>
            <a:solidFill>
              <a:schemeClr val="tx1"/>
            </a:solidFill>
          </a:ln>
        </p:spPr>
        <p:txBody>
          <a:bodyPr wrap="square" rtlCol="0">
            <a:spAutoFit/>
          </a:bodyPr>
          <a:lstStyle/>
          <a:p>
            <a:pPr algn="ctr"/>
            <a:r>
              <a:rPr lang="en-AU" sz="1200" dirty="0"/>
              <a:t>This is a filter you can use to sort through records in this list</a:t>
            </a:r>
          </a:p>
        </p:txBody>
      </p:sp>
      <p:sp>
        <p:nvSpPr>
          <p:cNvPr id="12" name="Rectangle 11">
            <a:extLst>
              <a:ext uri="{FF2B5EF4-FFF2-40B4-BE49-F238E27FC236}">
                <a16:creationId xmlns="" xmlns:a16="http://schemas.microsoft.com/office/drawing/2014/main" id="{FED7D3C9-EE80-4810-A957-438FBE7C0C85}"/>
              </a:ext>
            </a:extLst>
          </p:cNvPr>
          <p:cNvSpPr/>
          <p:nvPr/>
        </p:nvSpPr>
        <p:spPr>
          <a:xfrm>
            <a:off x="209599" y="4005064"/>
            <a:ext cx="2490193" cy="1180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a:extLst>
              <a:ext uri="{FF2B5EF4-FFF2-40B4-BE49-F238E27FC236}">
                <a16:creationId xmlns="" xmlns:a16="http://schemas.microsoft.com/office/drawing/2014/main" id="{68BF2EFC-35E2-4116-B7FF-144D0AC33C5A}"/>
              </a:ext>
            </a:extLst>
          </p:cNvPr>
          <p:cNvCxnSpPr>
            <a:cxnSpLocks/>
            <a:stCxn id="11" idx="1"/>
          </p:cNvCxnSpPr>
          <p:nvPr/>
        </p:nvCxnSpPr>
        <p:spPr>
          <a:xfrm flipH="1">
            <a:off x="2699792" y="2901112"/>
            <a:ext cx="1543000" cy="12407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530C6A6D-0E24-4EA4-AE46-C441BC7D718F}"/>
              </a:ext>
            </a:extLst>
          </p:cNvPr>
          <p:cNvSpPr txBox="1"/>
          <p:nvPr/>
        </p:nvSpPr>
        <p:spPr>
          <a:xfrm>
            <a:off x="6658018" y="5518883"/>
            <a:ext cx="2339752" cy="830997"/>
          </a:xfrm>
          <a:prstGeom prst="rect">
            <a:avLst/>
          </a:prstGeom>
          <a:solidFill>
            <a:schemeClr val="bg1"/>
          </a:solidFill>
          <a:ln>
            <a:solidFill>
              <a:schemeClr val="tx1"/>
            </a:solidFill>
          </a:ln>
        </p:spPr>
        <p:txBody>
          <a:bodyPr wrap="square" rtlCol="0">
            <a:spAutoFit/>
          </a:bodyPr>
          <a:lstStyle/>
          <a:p>
            <a:pPr algn="ctr"/>
            <a:r>
              <a:rPr lang="en-AU" sz="1200" dirty="0"/>
              <a:t>We recommend exporting this list to excel and email this list to </a:t>
            </a:r>
            <a:r>
              <a:rPr lang="en-AU" sz="1200" dirty="0">
                <a:hlinkClick r:id="rId3"/>
              </a:rPr>
              <a:t>support@gymnastics.org.au</a:t>
            </a:r>
            <a:r>
              <a:rPr lang="en-AU" sz="1200" dirty="0"/>
              <a:t> to resolve these records</a:t>
            </a:r>
          </a:p>
        </p:txBody>
      </p:sp>
      <p:cxnSp>
        <p:nvCxnSpPr>
          <p:cNvPr id="16" name="Straight Arrow Connector 15">
            <a:extLst>
              <a:ext uri="{FF2B5EF4-FFF2-40B4-BE49-F238E27FC236}">
                <a16:creationId xmlns="" xmlns:a16="http://schemas.microsoft.com/office/drawing/2014/main" id="{254B8363-8DFE-4B53-A7AF-C26BEA847892}"/>
              </a:ext>
            </a:extLst>
          </p:cNvPr>
          <p:cNvCxnSpPr>
            <a:cxnSpLocks/>
            <a:endCxn id="20" idx="3"/>
          </p:cNvCxnSpPr>
          <p:nvPr/>
        </p:nvCxnSpPr>
        <p:spPr>
          <a:xfrm flipH="1" flipV="1">
            <a:off x="5615608" y="5200966"/>
            <a:ext cx="1075366" cy="803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01F70B83-38D9-4FCC-B45E-252B5DB479C0}"/>
              </a:ext>
            </a:extLst>
          </p:cNvPr>
          <p:cNvSpPr/>
          <p:nvPr/>
        </p:nvSpPr>
        <p:spPr>
          <a:xfrm>
            <a:off x="5077337" y="5100723"/>
            <a:ext cx="538271" cy="200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 xmlns:a16="http://schemas.microsoft.com/office/drawing/2014/main" id="{936EE5DD-3EF9-4CE3-9B61-639A59016A2D}"/>
              </a:ext>
            </a:extLst>
          </p:cNvPr>
          <p:cNvSpPr txBox="1"/>
          <p:nvPr/>
        </p:nvSpPr>
        <p:spPr>
          <a:xfrm>
            <a:off x="4242792" y="3247945"/>
            <a:ext cx="4754978" cy="1754326"/>
          </a:xfrm>
          <a:prstGeom prst="rect">
            <a:avLst/>
          </a:prstGeom>
          <a:solidFill>
            <a:schemeClr val="bg1"/>
          </a:solidFill>
          <a:ln>
            <a:solidFill>
              <a:schemeClr val="tx1"/>
            </a:solidFill>
          </a:ln>
        </p:spPr>
        <p:txBody>
          <a:bodyPr wrap="square" rtlCol="0">
            <a:spAutoFit/>
          </a:bodyPr>
          <a:lstStyle/>
          <a:p>
            <a:pPr algn="ctr"/>
            <a:r>
              <a:rPr lang="en-AU" sz="1200" dirty="0"/>
              <a:t>Athletes with more than one name included on this list are </a:t>
            </a:r>
            <a:r>
              <a:rPr lang="en-AU" sz="1200" dirty="0">
                <a:hlinkClick r:id="rId4"/>
              </a:rPr>
              <a:t>duplicate records </a:t>
            </a:r>
            <a:r>
              <a:rPr lang="en-AU" sz="1200" dirty="0"/>
              <a:t>as these athletes have the same first name, last name and birthdate. The Club Importer does not know which records to update. These records will excluded from the import process and will NOT be updated in the database.</a:t>
            </a:r>
          </a:p>
          <a:p>
            <a:pPr algn="ctr"/>
            <a:endParaRPr lang="en-AU" sz="1200" dirty="0"/>
          </a:p>
          <a:p>
            <a:pPr algn="ctr"/>
            <a:r>
              <a:rPr lang="en-AU" sz="1200" dirty="0"/>
              <a:t>If you have an Athlete with only ONE name in this list, this means this athlete was listed more than one time on the import sheet and second listed record will not be imported.</a:t>
            </a:r>
          </a:p>
        </p:txBody>
      </p:sp>
      <p:sp>
        <p:nvSpPr>
          <p:cNvPr id="24" name="Rectangle 23">
            <a:extLst>
              <a:ext uri="{FF2B5EF4-FFF2-40B4-BE49-F238E27FC236}">
                <a16:creationId xmlns="" xmlns:a16="http://schemas.microsoft.com/office/drawing/2014/main" id="{EF98277D-DA46-4D65-AEBC-2125AC7E985C}"/>
              </a:ext>
            </a:extLst>
          </p:cNvPr>
          <p:cNvSpPr/>
          <p:nvPr/>
        </p:nvSpPr>
        <p:spPr>
          <a:xfrm>
            <a:off x="181056" y="5301209"/>
            <a:ext cx="4787115" cy="1048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Arrow Connector 24">
            <a:extLst>
              <a:ext uri="{FF2B5EF4-FFF2-40B4-BE49-F238E27FC236}">
                <a16:creationId xmlns="" xmlns:a16="http://schemas.microsoft.com/office/drawing/2014/main" id="{70EA3226-9B23-4407-9D1E-4E32C0129A4B}"/>
              </a:ext>
            </a:extLst>
          </p:cNvPr>
          <p:cNvCxnSpPr>
            <a:cxnSpLocks/>
            <a:stCxn id="23" idx="1"/>
          </p:cNvCxnSpPr>
          <p:nvPr/>
        </p:nvCxnSpPr>
        <p:spPr>
          <a:xfrm flipH="1">
            <a:off x="2915816" y="4125108"/>
            <a:ext cx="1326976" cy="11761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 xmlns:a16="http://schemas.microsoft.com/office/drawing/2014/main" id="{C772A104-C6BB-41BE-86E5-2A8AF4C08FB9}"/>
              </a:ext>
            </a:extLst>
          </p:cNvPr>
          <p:cNvSpPr/>
          <p:nvPr/>
        </p:nvSpPr>
        <p:spPr>
          <a:xfrm>
            <a:off x="1699455" y="1579193"/>
            <a:ext cx="740996" cy="255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1729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11:</a:t>
            </a:r>
            <a:br>
              <a:rPr lang="en-AU" sz="2400" dirty="0"/>
            </a:br>
            <a:r>
              <a:rPr lang="en-AU" sz="2400" dirty="0"/>
              <a:t>Review Transfer Records </a:t>
            </a:r>
          </a:p>
        </p:txBody>
      </p:sp>
      <p:pic>
        <p:nvPicPr>
          <p:cNvPr id="4" name="Picture 3">
            <a:extLst>
              <a:ext uri="{FF2B5EF4-FFF2-40B4-BE49-F238E27FC236}">
                <a16:creationId xmlns="" xmlns:a16="http://schemas.microsoft.com/office/drawing/2014/main" id="{86C31765-C11E-4DE1-B9E6-C1C07CDAF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56" y="1268760"/>
            <a:ext cx="5411593" cy="4924126"/>
          </a:xfrm>
          <a:prstGeom prst="rect">
            <a:avLst/>
          </a:prstGeom>
        </p:spPr>
      </p:pic>
      <p:sp>
        <p:nvSpPr>
          <p:cNvPr id="5" name="TextBox 4">
            <a:extLst>
              <a:ext uri="{FF2B5EF4-FFF2-40B4-BE49-F238E27FC236}">
                <a16:creationId xmlns="" xmlns:a16="http://schemas.microsoft.com/office/drawing/2014/main" id="{DC5F9117-DC4F-4529-AC14-100EFC0132EB}"/>
              </a:ext>
            </a:extLst>
          </p:cNvPr>
          <p:cNvSpPr txBox="1"/>
          <p:nvPr/>
        </p:nvSpPr>
        <p:spPr>
          <a:xfrm>
            <a:off x="5544616" y="620688"/>
            <a:ext cx="2339752" cy="461665"/>
          </a:xfrm>
          <a:prstGeom prst="rect">
            <a:avLst/>
          </a:prstGeom>
          <a:solidFill>
            <a:schemeClr val="bg1"/>
          </a:solidFill>
          <a:ln>
            <a:solidFill>
              <a:schemeClr val="tx1"/>
            </a:solidFill>
          </a:ln>
        </p:spPr>
        <p:txBody>
          <a:bodyPr wrap="square" rtlCol="0">
            <a:spAutoFit/>
          </a:bodyPr>
          <a:lstStyle/>
          <a:p>
            <a:pPr algn="ctr"/>
            <a:r>
              <a:rPr lang="en-AU" sz="1200" dirty="0"/>
              <a:t>Use this button if you need to cancel the import and start over</a:t>
            </a:r>
          </a:p>
        </p:txBody>
      </p:sp>
      <p:sp>
        <p:nvSpPr>
          <p:cNvPr id="6" name="TextBox 5">
            <a:extLst>
              <a:ext uri="{FF2B5EF4-FFF2-40B4-BE49-F238E27FC236}">
                <a16:creationId xmlns="" xmlns:a16="http://schemas.microsoft.com/office/drawing/2014/main" id="{CA5FE2E2-6D05-4CDA-96CE-5F3747F9A057}"/>
              </a:ext>
            </a:extLst>
          </p:cNvPr>
          <p:cNvSpPr txBox="1"/>
          <p:nvPr/>
        </p:nvSpPr>
        <p:spPr>
          <a:xfrm>
            <a:off x="6480720" y="1348189"/>
            <a:ext cx="2339752" cy="830997"/>
          </a:xfrm>
          <a:prstGeom prst="rect">
            <a:avLst/>
          </a:prstGeom>
          <a:solidFill>
            <a:schemeClr val="bg1"/>
          </a:solidFill>
          <a:ln>
            <a:solidFill>
              <a:schemeClr val="tx1"/>
            </a:solidFill>
          </a:ln>
        </p:spPr>
        <p:txBody>
          <a:bodyPr wrap="square" rtlCol="0">
            <a:spAutoFit/>
          </a:bodyPr>
          <a:lstStyle/>
          <a:p>
            <a:pPr algn="ctr"/>
            <a:r>
              <a:rPr lang="en-AU" sz="1200" dirty="0"/>
              <a:t>Use these buttons to move backwards and forwards through the records validation process</a:t>
            </a:r>
          </a:p>
        </p:txBody>
      </p:sp>
      <p:sp>
        <p:nvSpPr>
          <p:cNvPr id="7" name="Rectangle 6">
            <a:extLst>
              <a:ext uri="{FF2B5EF4-FFF2-40B4-BE49-F238E27FC236}">
                <a16:creationId xmlns="" xmlns:a16="http://schemas.microsoft.com/office/drawing/2014/main" id="{1CC8FFE8-4368-4842-A65F-288699C7E376}"/>
              </a:ext>
            </a:extLst>
          </p:cNvPr>
          <p:cNvSpPr/>
          <p:nvPr/>
        </p:nvSpPr>
        <p:spPr>
          <a:xfrm>
            <a:off x="4391726" y="1921396"/>
            <a:ext cx="1152890" cy="257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 xmlns:a16="http://schemas.microsoft.com/office/drawing/2014/main" id="{AB3E7D87-58E4-4BA7-8C22-212206BA95D6}"/>
              </a:ext>
            </a:extLst>
          </p:cNvPr>
          <p:cNvSpPr/>
          <p:nvPr/>
        </p:nvSpPr>
        <p:spPr>
          <a:xfrm>
            <a:off x="4358654" y="2206292"/>
            <a:ext cx="1185962" cy="2116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a:extLst>
              <a:ext uri="{FF2B5EF4-FFF2-40B4-BE49-F238E27FC236}">
                <a16:creationId xmlns="" xmlns:a16="http://schemas.microsoft.com/office/drawing/2014/main" id="{DA8AAEB1-417B-4CA3-BE89-26D595281600}"/>
              </a:ext>
            </a:extLst>
          </p:cNvPr>
          <p:cNvCxnSpPr>
            <a:stCxn id="5" idx="1"/>
            <a:endCxn id="7" idx="0"/>
          </p:cNvCxnSpPr>
          <p:nvPr/>
        </p:nvCxnSpPr>
        <p:spPr>
          <a:xfrm flipH="1">
            <a:off x="4968171" y="851521"/>
            <a:ext cx="576445" cy="1069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31783692-1F70-4F4F-9668-639B3EFF0711}"/>
              </a:ext>
            </a:extLst>
          </p:cNvPr>
          <p:cNvCxnSpPr>
            <a:cxnSpLocks/>
            <a:stCxn id="6" idx="1"/>
            <a:endCxn id="8" idx="3"/>
          </p:cNvCxnSpPr>
          <p:nvPr/>
        </p:nvCxnSpPr>
        <p:spPr>
          <a:xfrm flipH="1">
            <a:off x="5544616" y="1763688"/>
            <a:ext cx="936104" cy="548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D97AB879-756D-4070-B5E9-E1B25E889681}"/>
              </a:ext>
            </a:extLst>
          </p:cNvPr>
          <p:cNvSpPr txBox="1"/>
          <p:nvPr/>
        </p:nvSpPr>
        <p:spPr>
          <a:xfrm>
            <a:off x="4571238" y="2686099"/>
            <a:ext cx="2339752" cy="461665"/>
          </a:xfrm>
          <a:prstGeom prst="rect">
            <a:avLst/>
          </a:prstGeom>
          <a:solidFill>
            <a:schemeClr val="bg1"/>
          </a:solidFill>
          <a:ln>
            <a:solidFill>
              <a:schemeClr val="tx1"/>
            </a:solidFill>
          </a:ln>
        </p:spPr>
        <p:txBody>
          <a:bodyPr wrap="square" rtlCol="0">
            <a:spAutoFit/>
          </a:bodyPr>
          <a:lstStyle/>
          <a:p>
            <a:pPr algn="ctr"/>
            <a:r>
              <a:rPr lang="en-AU" sz="1200" dirty="0"/>
              <a:t>This is a filter you can use to sort through records in this list</a:t>
            </a:r>
          </a:p>
        </p:txBody>
      </p:sp>
      <p:sp>
        <p:nvSpPr>
          <p:cNvPr id="12" name="Rectangle 11">
            <a:extLst>
              <a:ext uri="{FF2B5EF4-FFF2-40B4-BE49-F238E27FC236}">
                <a16:creationId xmlns="" xmlns:a16="http://schemas.microsoft.com/office/drawing/2014/main" id="{8DFE7C75-E136-4202-8546-DEA297F59FC6}"/>
              </a:ext>
            </a:extLst>
          </p:cNvPr>
          <p:cNvSpPr/>
          <p:nvPr/>
        </p:nvSpPr>
        <p:spPr>
          <a:xfrm>
            <a:off x="209599" y="3861048"/>
            <a:ext cx="2490193" cy="10451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a:extLst>
              <a:ext uri="{FF2B5EF4-FFF2-40B4-BE49-F238E27FC236}">
                <a16:creationId xmlns="" xmlns:a16="http://schemas.microsoft.com/office/drawing/2014/main" id="{C28577B4-63BB-4A83-9B9F-5819036E523F}"/>
              </a:ext>
            </a:extLst>
          </p:cNvPr>
          <p:cNvCxnSpPr>
            <a:cxnSpLocks/>
          </p:cNvCxnSpPr>
          <p:nvPr/>
        </p:nvCxnSpPr>
        <p:spPr>
          <a:xfrm flipH="1">
            <a:off x="2699792" y="3182225"/>
            <a:ext cx="2527730" cy="9596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982BAF65-E86D-43A4-AB5F-837881401212}"/>
              </a:ext>
            </a:extLst>
          </p:cNvPr>
          <p:cNvSpPr txBox="1"/>
          <p:nvPr/>
        </p:nvSpPr>
        <p:spPr>
          <a:xfrm>
            <a:off x="6658018" y="5518883"/>
            <a:ext cx="2339752" cy="646331"/>
          </a:xfrm>
          <a:prstGeom prst="rect">
            <a:avLst/>
          </a:prstGeom>
          <a:solidFill>
            <a:schemeClr val="bg1"/>
          </a:solidFill>
          <a:ln>
            <a:solidFill>
              <a:schemeClr val="tx1"/>
            </a:solidFill>
          </a:ln>
        </p:spPr>
        <p:txBody>
          <a:bodyPr wrap="square" rtlCol="0">
            <a:spAutoFit/>
          </a:bodyPr>
          <a:lstStyle/>
          <a:p>
            <a:pPr algn="ctr"/>
            <a:r>
              <a:rPr lang="en-AU" sz="1200" dirty="0"/>
              <a:t>You can export this list to excel to resolve at a later time by your Club</a:t>
            </a:r>
          </a:p>
        </p:txBody>
      </p:sp>
      <p:cxnSp>
        <p:nvCxnSpPr>
          <p:cNvPr id="15" name="Straight Arrow Connector 14">
            <a:extLst>
              <a:ext uri="{FF2B5EF4-FFF2-40B4-BE49-F238E27FC236}">
                <a16:creationId xmlns="" xmlns:a16="http://schemas.microsoft.com/office/drawing/2014/main" id="{67AEEF74-355E-499B-A196-144DB711F547}"/>
              </a:ext>
            </a:extLst>
          </p:cNvPr>
          <p:cNvCxnSpPr>
            <a:cxnSpLocks/>
            <a:stCxn id="14" idx="1"/>
            <a:endCxn id="16" idx="3"/>
          </p:cNvCxnSpPr>
          <p:nvPr/>
        </p:nvCxnSpPr>
        <p:spPr>
          <a:xfrm flipH="1" flipV="1">
            <a:off x="5640868" y="5052161"/>
            <a:ext cx="1017150" cy="789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FFCA917E-5574-4502-BD89-852F27686B69}"/>
              </a:ext>
            </a:extLst>
          </p:cNvPr>
          <p:cNvSpPr/>
          <p:nvPr/>
        </p:nvSpPr>
        <p:spPr>
          <a:xfrm>
            <a:off x="5102597" y="4951918"/>
            <a:ext cx="538271" cy="200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 xmlns:a16="http://schemas.microsoft.com/office/drawing/2014/main" id="{23E0EEE2-3845-4636-8072-04B9E0D9D51D}"/>
              </a:ext>
            </a:extLst>
          </p:cNvPr>
          <p:cNvSpPr txBox="1"/>
          <p:nvPr/>
        </p:nvSpPr>
        <p:spPr>
          <a:xfrm>
            <a:off x="4671673" y="3708745"/>
            <a:ext cx="4085637" cy="1015663"/>
          </a:xfrm>
          <a:prstGeom prst="rect">
            <a:avLst/>
          </a:prstGeom>
          <a:solidFill>
            <a:schemeClr val="bg1"/>
          </a:solidFill>
          <a:ln>
            <a:solidFill>
              <a:schemeClr val="tx1"/>
            </a:solidFill>
          </a:ln>
        </p:spPr>
        <p:txBody>
          <a:bodyPr wrap="square" rtlCol="0">
            <a:spAutoFit/>
          </a:bodyPr>
          <a:lstStyle/>
          <a:p>
            <a:pPr algn="ctr"/>
            <a:r>
              <a:rPr lang="en-AU" sz="1200" dirty="0"/>
              <a:t>Records in this list are athletes who are registered at other Clubs and require either an </a:t>
            </a:r>
            <a:r>
              <a:rPr lang="en-AU" sz="1200" dirty="0">
                <a:hlinkClick r:id="rId3"/>
              </a:rPr>
              <a:t>Athlete Transfer </a:t>
            </a:r>
            <a:r>
              <a:rPr lang="en-AU" sz="1200" dirty="0"/>
              <a:t>or a </a:t>
            </a:r>
            <a:r>
              <a:rPr lang="en-AU" sz="1200" dirty="0">
                <a:hlinkClick r:id="rId4"/>
              </a:rPr>
              <a:t>Multi-Club Athlete Request</a:t>
            </a:r>
            <a:r>
              <a:rPr lang="en-AU" sz="1200" dirty="0"/>
              <a:t>. These records will excluded from the import process and will NOT be updated in the database.</a:t>
            </a:r>
          </a:p>
        </p:txBody>
      </p:sp>
      <p:sp>
        <p:nvSpPr>
          <p:cNvPr id="18" name="Rectangle 17">
            <a:extLst>
              <a:ext uri="{FF2B5EF4-FFF2-40B4-BE49-F238E27FC236}">
                <a16:creationId xmlns="" xmlns:a16="http://schemas.microsoft.com/office/drawing/2014/main" id="{4F4B862F-193C-4A14-AB08-54C0C2AECF53}"/>
              </a:ext>
            </a:extLst>
          </p:cNvPr>
          <p:cNvSpPr/>
          <p:nvPr/>
        </p:nvSpPr>
        <p:spPr>
          <a:xfrm>
            <a:off x="181056" y="5152404"/>
            <a:ext cx="5046466" cy="11974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Straight Arrow Connector 18">
            <a:extLst>
              <a:ext uri="{FF2B5EF4-FFF2-40B4-BE49-F238E27FC236}">
                <a16:creationId xmlns="" xmlns:a16="http://schemas.microsoft.com/office/drawing/2014/main" id="{A695A0E9-C48D-476E-A504-3BEF6C9F8498}"/>
              </a:ext>
            </a:extLst>
          </p:cNvPr>
          <p:cNvCxnSpPr>
            <a:cxnSpLocks/>
            <a:stCxn id="17" idx="1"/>
          </p:cNvCxnSpPr>
          <p:nvPr/>
        </p:nvCxnSpPr>
        <p:spPr>
          <a:xfrm flipH="1">
            <a:off x="2987825" y="4216577"/>
            <a:ext cx="1683848" cy="9358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 xmlns:a16="http://schemas.microsoft.com/office/drawing/2014/main" id="{92025857-0CBD-4A21-B1D5-529B3892BBE0}"/>
              </a:ext>
            </a:extLst>
          </p:cNvPr>
          <p:cNvSpPr/>
          <p:nvPr/>
        </p:nvSpPr>
        <p:spPr>
          <a:xfrm>
            <a:off x="2463868" y="1589950"/>
            <a:ext cx="740996" cy="255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92583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12:</a:t>
            </a:r>
            <a:br>
              <a:rPr lang="en-AU" sz="2400" dirty="0"/>
            </a:br>
            <a:r>
              <a:rPr lang="en-AU" sz="2400" dirty="0"/>
              <a:t>Review Validated Records</a:t>
            </a:r>
          </a:p>
        </p:txBody>
      </p:sp>
      <p:pic>
        <p:nvPicPr>
          <p:cNvPr id="4" name="Picture 3">
            <a:extLst>
              <a:ext uri="{FF2B5EF4-FFF2-40B4-BE49-F238E27FC236}">
                <a16:creationId xmlns="" xmlns:a16="http://schemas.microsoft.com/office/drawing/2014/main" id="{9681E751-5B87-40AA-BDF5-28F24F389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13186"/>
            <a:ext cx="5401263" cy="4859051"/>
          </a:xfrm>
          <a:prstGeom prst="rect">
            <a:avLst/>
          </a:prstGeom>
        </p:spPr>
      </p:pic>
      <p:sp>
        <p:nvSpPr>
          <p:cNvPr id="5" name="Rectangle 4">
            <a:extLst>
              <a:ext uri="{FF2B5EF4-FFF2-40B4-BE49-F238E27FC236}">
                <a16:creationId xmlns="" xmlns:a16="http://schemas.microsoft.com/office/drawing/2014/main" id="{9CF9E64C-DBDC-4212-8AD9-8A1C86E1873E}"/>
              </a:ext>
            </a:extLst>
          </p:cNvPr>
          <p:cNvSpPr/>
          <p:nvPr/>
        </p:nvSpPr>
        <p:spPr>
          <a:xfrm>
            <a:off x="3222661" y="1581057"/>
            <a:ext cx="740996" cy="255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 xmlns:a16="http://schemas.microsoft.com/office/drawing/2014/main" id="{E539FBD5-676E-45F6-9C6B-67E4D46AC0DA}"/>
              </a:ext>
            </a:extLst>
          </p:cNvPr>
          <p:cNvSpPr txBox="1"/>
          <p:nvPr/>
        </p:nvSpPr>
        <p:spPr>
          <a:xfrm>
            <a:off x="5544616" y="620688"/>
            <a:ext cx="2339752" cy="461665"/>
          </a:xfrm>
          <a:prstGeom prst="rect">
            <a:avLst/>
          </a:prstGeom>
          <a:solidFill>
            <a:schemeClr val="bg1"/>
          </a:solidFill>
          <a:ln>
            <a:solidFill>
              <a:schemeClr val="tx1"/>
            </a:solidFill>
          </a:ln>
        </p:spPr>
        <p:txBody>
          <a:bodyPr wrap="square" rtlCol="0">
            <a:spAutoFit/>
          </a:bodyPr>
          <a:lstStyle/>
          <a:p>
            <a:pPr algn="ctr"/>
            <a:r>
              <a:rPr lang="en-AU" sz="1200" dirty="0"/>
              <a:t>Use this button if you need to cancel the import and start over</a:t>
            </a:r>
          </a:p>
        </p:txBody>
      </p:sp>
      <p:sp>
        <p:nvSpPr>
          <p:cNvPr id="8" name="TextBox 7">
            <a:extLst>
              <a:ext uri="{FF2B5EF4-FFF2-40B4-BE49-F238E27FC236}">
                <a16:creationId xmlns="" xmlns:a16="http://schemas.microsoft.com/office/drawing/2014/main" id="{3F986ABB-E9C8-4372-948D-309B23F797E5}"/>
              </a:ext>
            </a:extLst>
          </p:cNvPr>
          <p:cNvSpPr txBox="1"/>
          <p:nvPr/>
        </p:nvSpPr>
        <p:spPr>
          <a:xfrm>
            <a:off x="6480720" y="1348189"/>
            <a:ext cx="2552178" cy="1200329"/>
          </a:xfrm>
          <a:prstGeom prst="rect">
            <a:avLst/>
          </a:prstGeom>
          <a:solidFill>
            <a:schemeClr val="bg1"/>
          </a:solidFill>
          <a:ln>
            <a:solidFill>
              <a:schemeClr val="tx1"/>
            </a:solidFill>
          </a:ln>
        </p:spPr>
        <p:txBody>
          <a:bodyPr wrap="square" rtlCol="0">
            <a:spAutoFit/>
          </a:bodyPr>
          <a:lstStyle/>
          <a:p>
            <a:pPr algn="ctr"/>
            <a:r>
              <a:rPr lang="en-AU" sz="1200" dirty="0"/>
              <a:t>Use these buttons to move backwards and forwards through the records validation process.  You will only be able to proceed to the next screen once all the Action Required records are resolved</a:t>
            </a:r>
          </a:p>
        </p:txBody>
      </p:sp>
      <p:sp>
        <p:nvSpPr>
          <p:cNvPr id="9" name="Rectangle 8">
            <a:extLst>
              <a:ext uri="{FF2B5EF4-FFF2-40B4-BE49-F238E27FC236}">
                <a16:creationId xmlns="" xmlns:a16="http://schemas.microsoft.com/office/drawing/2014/main" id="{A44F2EA4-FF95-44F1-8D78-57CC98FF56AE}"/>
              </a:ext>
            </a:extLst>
          </p:cNvPr>
          <p:cNvSpPr/>
          <p:nvPr/>
        </p:nvSpPr>
        <p:spPr>
          <a:xfrm>
            <a:off x="4391726" y="1921396"/>
            <a:ext cx="1152890" cy="257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 xmlns:a16="http://schemas.microsoft.com/office/drawing/2014/main" id="{E54F4951-EFAE-47FA-AD8C-4CFB0E7176AD}"/>
              </a:ext>
            </a:extLst>
          </p:cNvPr>
          <p:cNvSpPr/>
          <p:nvPr/>
        </p:nvSpPr>
        <p:spPr>
          <a:xfrm>
            <a:off x="4358654" y="2206292"/>
            <a:ext cx="1185962" cy="2116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Arrow Connector 10">
            <a:extLst>
              <a:ext uri="{FF2B5EF4-FFF2-40B4-BE49-F238E27FC236}">
                <a16:creationId xmlns="" xmlns:a16="http://schemas.microsoft.com/office/drawing/2014/main" id="{62B207FE-4B48-4AE9-8CAB-4C88C5479DF2}"/>
              </a:ext>
            </a:extLst>
          </p:cNvPr>
          <p:cNvCxnSpPr>
            <a:stCxn id="7" idx="1"/>
            <a:endCxn id="9" idx="0"/>
          </p:cNvCxnSpPr>
          <p:nvPr/>
        </p:nvCxnSpPr>
        <p:spPr>
          <a:xfrm flipH="1">
            <a:off x="4968171" y="851521"/>
            <a:ext cx="576445" cy="1069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232D9175-B871-43AC-9546-24E43F965C6C}"/>
              </a:ext>
            </a:extLst>
          </p:cNvPr>
          <p:cNvCxnSpPr>
            <a:cxnSpLocks/>
            <a:stCxn id="8" idx="1"/>
            <a:endCxn id="10" idx="3"/>
          </p:cNvCxnSpPr>
          <p:nvPr/>
        </p:nvCxnSpPr>
        <p:spPr>
          <a:xfrm flipH="1">
            <a:off x="5544616" y="1948354"/>
            <a:ext cx="936104" cy="3637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BC20A817-5B2B-44D2-89D7-FD2338DB56E8}"/>
              </a:ext>
            </a:extLst>
          </p:cNvPr>
          <p:cNvSpPr txBox="1"/>
          <p:nvPr/>
        </p:nvSpPr>
        <p:spPr>
          <a:xfrm>
            <a:off x="4571238" y="2686099"/>
            <a:ext cx="4186072" cy="830997"/>
          </a:xfrm>
          <a:prstGeom prst="rect">
            <a:avLst/>
          </a:prstGeom>
          <a:solidFill>
            <a:schemeClr val="bg1"/>
          </a:solidFill>
          <a:ln>
            <a:solidFill>
              <a:schemeClr val="tx1"/>
            </a:solidFill>
          </a:ln>
        </p:spPr>
        <p:txBody>
          <a:bodyPr wrap="square" rtlCol="0">
            <a:spAutoFit/>
          </a:bodyPr>
          <a:lstStyle/>
          <a:p>
            <a:pPr algn="ctr"/>
            <a:r>
              <a:rPr lang="en-AU" sz="1200" dirty="0"/>
              <a:t>This is a filter you can use to sort through records in this list.  We recommend setting the Action Required filter to yes to work through resolving these issues to proceed to the next screen. </a:t>
            </a:r>
          </a:p>
        </p:txBody>
      </p:sp>
      <p:sp>
        <p:nvSpPr>
          <p:cNvPr id="14" name="Rectangle 13">
            <a:extLst>
              <a:ext uri="{FF2B5EF4-FFF2-40B4-BE49-F238E27FC236}">
                <a16:creationId xmlns="" xmlns:a16="http://schemas.microsoft.com/office/drawing/2014/main" id="{EAD74373-6305-4D4A-9BA1-1D48BD47CE1A}"/>
              </a:ext>
            </a:extLst>
          </p:cNvPr>
          <p:cNvSpPr/>
          <p:nvPr/>
        </p:nvSpPr>
        <p:spPr>
          <a:xfrm>
            <a:off x="250041" y="4225926"/>
            <a:ext cx="2521759" cy="14455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Arrow Connector 14">
            <a:extLst>
              <a:ext uri="{FF2B5EF4-FFF2-40B4-BE49-F238E27FC236}">
                <a16:creationId xmlns="" xmlns:a16="http://schemas.microsoft.com/office/drawing/2014/main" id="{ED5F90C0-EBBB-4D55-829C-227ECC0FD7F3}"/>
              </a:ext>
            </a:extLst>
          </p:cNvPr>
          <p:cNvCxnSpPr>
            <a:cxnSpLocks/>
            <a:stCxn id="13" idx="1"/>
          </p:cNvCxnSpPr>
          <p:nvPr/>
        </p:nvCxnSpPr>
        <p:spPr>
          <a:xfrm flipH="1">
            <a:off x="2771802" y="3101598"/>
            <a:ext cx="1799436" cy="14574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B1A33F21-B7E4-4D4D-B8AF-44A62E0B9F55}"/>
              </a:ext>
            </a:extLst>
          </p:cNvPr>
          <p:cNvSpPr txBox="1"/>
          <p:nvPr/>
        </p:nvSpPr>
        <p:spPr>
          <a:xfrm>
            <a:off x="4671673" y="3708745"/>
            <a:ext cx="4085637" cy="1384995"/>
          </a:xfrm>
          <a:prstGeom prst="rect">
            <a:avLst/>
          </a:prstGeom>
          <a:solidFill>
            <a:schemeClr val="bg1"/>
          </a:solidFill>
          <a:ln>
            <a:solidFill>
              <a:schemeClr val="tx1"/>
            </a:solidFill>
          </a:ln>
        </p:spPr>
        <p:txBody>
          <a:bodyPr wrap="square" rtlCol="0">
            <a:spAutoFit/>
          </a:bodyPr>
          <a:lstStyle/>
          <a:p>
            <a:pPr algn="ctr"/>
            <a:r>
              <a:rPr lang="en-AU" sz="1200" dirty="0"/>
              <a:t>Records in this list are athletes who are already registered with your Club and will be renewed/updated.  These records will be written to the database following the submit button being clicked in Step 7 Submit screen.</a:t>
            </a:r>
          </a:p>
          <a:p>
            <a:pPr algn="ctr"/>
            <a:endParaRPr lang="en-AU" sz="1200" dirty="0"/>
          </a:p>
          <a:p>
            <a:pPr algn="ctr"/>
            <a:r>
              <a:rPr lang="en-AU" sz="1200" dirty="0"/>
              <a:t>Please refer to the Data Check column in this list and fix any records which are marked as Action Required.</a:t>
            </a:r>
          </a:p>
        </p:txBody>
      </p:sp>
      <p:sp>
        <p:nvSpPr>
          <p:cNvPr id="20" name="Rectangle 19">
            <a:extLst>
              <a:ext uri="{FF2B5EF4-FFF2-40B4-BE49-F238E27FC236}">
                <a16:creationId xmlns="" xmlns:a16="http://schemas.microsoft.com/office/drawing/2014/main" id="{F60B2CDF-2D3F-4E09-9EFE-EB961B8DBA27}"/>
              </a:ext>
            </a:extLst>
          </p:cNvPr>
          <p:cNvSpPr/>
          <p:nvPr/>
        </p:nvSpPr>
        <p:spPr>
          <a:xfrm>
            <a:off x="181056" y="5671444"/>
            <a:ext cx="5687088" cy="6784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Arrow Connector 20">
            <a:extLst>
              <a:ext uri="{FF2B5EF4-FFF2-40B4-BE49-F238E27FC236}">
                <a16:creationId xmlns="" xmlns:a16="http://schemas.microsoft.com/office/drawing/2014/main" id="{6BCC608E-75FA-4764-A505-472D0D64F564}"/>
              </a:ext>
            </a:extLst>
          </p:cNvPr>
          <p:cNvCxnSpPr>
            <a:cxnSpLocks/>
            <a:stCxn id="19" idx="1"/>
          </p:cNvCxnSpPr>
          <p:nvPr/>
        </p:nvCxnSpPr>
        <p:spPr>
          <a:xfrm flipH="1">
            <a:off x="3334363" y="4401243"/>
            <a:ext cx="1337310" cy="1270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394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12 (Continued):</a:t>
            </a:r>
            <a:br>
              <a:rPr lang="en-AU" sz="2400" dirty="0"/>
            </a:br>
            <a:r>
              <a:rPr lang="en-AU" sz="2400" dirty="0"/>
              <a:t>Review Validated records</a:t>
            </a:r>
          </a:p>
        </p:txBody>
      </p:sp>
      <p:pic>
        <p:nvPicPr>
          <p:cNvPr id="3" name="Picture 2">
            <a:extLst>
              <a:ext uri="{FF2B5EF4-FFF2-40B4-BE49-F238E27FC236}">
                <a16:creationId xmlns="" xmlns:a16="http://schemas.microsoft.com/office/drawing/2014/main" id="{6D4F613C-DA48-48E5-ADB4-BCCA0A2839CE}"/>
              </a:ext>
            </a:extLst>
          </p:cNvPr>
          <p:cNvPicPr>
            <a:picLocks noChangeAspect="1"/>
          </p:cNvPicPr>
          <p:nvPr/>
        </p:nvPicPr>
        <p:blipFill>
          <a:blip r:embed="rId2"/>
          <a:stretch>
            <a:fillRect/>
          </a:stretch>
        </p:blipFill>
        <p:spPr>
          <a:xfrm>
            <a:off x="395536" y="1427673"/>
            <a:ext cx="5458580" cy="5128192"/>
          </a:xfrm>
          <a:prstGeom prst="rect">
            <a:avLst/>
          </a:prstGeom>
        </p:spPr>
      </p:pic>
      <p:sp>
        <p:nvSpPr>
          <p:cNvPr id="4" name="Rectangle 3">
            <a:extLst>
              <a:ext uri="{FF2B5EF4-FFF2-40B4-BE49-F238E27FC236}">
                <a16:creationId xmlns="" xmlns:a16="http://schemas.microsoft.com/office/drawing/2014/main" id="{6F8BBB8A-AB91-486A-9559-16069712B2AD}"/>
              </a:ext>
            </a:extLst>
          </p:cNvPr>
          <p:cNvSpPr/>
          <p:nvPr/>
        </p:nvSpPr>
        <p:spPr>
          <a:xfrm>
            <a:off x="4716016" y="3356992"/>
            <a:ext cx="936104"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 xmlns:a16="http://schemas.microsoft.com/office/drawing/2014/main" id="{F5E318CE-D5C7-4427-85A5-3C5D061EADCB}"/>
              </a:ext>
            </a:extLst>
          </p:cNvPr>
          <p:cNvSpPr/>
          <p:nvPr/>
        </p:nvSpPr>
        <p:spPr>
          <a:xfrm>
            <a:off x="4716016" y="4456275"/>
            <a:ext cx="936104" cy="20995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 xmlns:a16="http://schemas.microsoft.com/office/drawing/2014/main" id="{00BFA8F4-2D2D-476C-9B61-821CE6A0A913}"/>
              </a:ext>
            </a:extLst>
          </p:cNvPr>
          <p:cNvSpPr txBox="1"/>
          <p:nvPr/>
        </p:nvSpPr>
        <p:spPr>
          <a:xfrm>
            <a:off x="6281990" y="2976106"/>
            <a:ext cx="2552178" cy="1015663"/>
          </a:xfrm>
          <a:prstGeom prst="rect">
            <a:avLst/>
          </a:prstGeom>
          <a:solidFill>
            <a:schemeClr val="bg1"/>
          </a:solidFill>
          <a:ln>
            <a:solidFill>
              <a:schemeClr val="tx1"/>
            </a:solidFill>
          </a:ln>
        </p:spPr>
        <p:txBody>
          <a:bodyPr wrap="square" rtlCol="0">
            <a:spAutoFit/>
          </a:bodyPr>
          <a:lstStyle/>
          <a:p>
            <a:pPr algn="ctr"/>
            <a:r>
              <a:rPr lang="en-AU" sz="1200" dirty="0"/>
              <a:t>Records which are flagged as Action Required have issues with incomplete or invalid data which need to be resolved before proceeding to the next step.</a:t>
            </a:r>
          </a:p>
        </p:txBody>
      </p:sp>
      <p:sp>
        <p:nvSpPr>
          <p:cNvPr id="7" name="TextBox 6">
            <a:extLst>
              <a:ext uri="{FF2B5EF4-FFF2-40B4-BE49-F238E27FC236}">
                <a16:creationId xmlns="" xmlns:a16="http://schemas.microsoft.com/office/drawing/2014/main" id="{AA23A795-2F02-4C72-AFB2-69D5E9B41CA1}"/>
              </a:ext>
            </a:extLst>
          </p:cNvPr>
          <p:cNvSpPr txBox="1"/>
          <p:nvPr/>
        </p:nvSpPr>
        <p:spPr>
          <a:xfrm>
            <a:off x="6300192" y="5013176"/>
            <a:ext cx="2552178" cy="830997"/>
          </a:xfrm>
          <a:prstGeom prst="rect">
            <a:avLst/>
          </a:prstGeom>
          <a:solidFill>
            <a:schemeClr val="bg1"/>
          </a:solidFill>
          <a:ln>
            <a:solidFill>
              <a:schemeClr val="tx1"/>
            </a:solidFill>
          </a:ln>
        </p:spPr>
        <p:txBody>
          <a:bodyPr wrap="square" rtlCol="0">
            <a:spAutoFit/>
          </a:bodyPr>
          <a:lstStyle/>
          <a:p>
            <a:pPr algn="ctr"/>
            <a:r>
              <a:rPr lang="en-AU" sz="1200" dirty="0"/>
              <a:t>Records which are flagged as Ready for Import have complete and valid data are acceptable for the import.</a:t>
            </a:r>
          </a:p>
        </p:txBody>
      </p:sp>
      <p:cxnSp>
        <p:nvCxnSpPr>
          <p:cNvPr id="9" name="Straight Arrow Connector 8">
            <a:extLst>
              <a:ext uri="{FF2B5EF4-FFF2-40B4-BE49-F238E27FC236}">
                <a16:creationId xmlns="" xmlns:a16="http://schemas.microsoft.com/office/drawing/2014/main" id="{7960DD89-5799-4CC5-BACB-ADF60CE5D9C8}"/>
              </a:ext>
            </a:extLst>
          </p:cNvPr>
          <p:cNvCxnSpPr>
            <a:cxnSpLocks/>
            <a:stCxn id="6" idx="1"/>
          </p:cNvCxnSpPr>
          <p:nvPr/>
        </p:nvCxnSpPr>
        <p:spPr>
          <a:xfrm flipH="1">
            <a:off x="5652120" y="3483938"/>
            <a:ext cx="629870" cy="413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F122CA7D-D420-4C45-B881-3C3CC7848D86}"/>
              </a:ext>
            </a:extLst>
          </p:cNvPr>
          <p:cNvCxnSpPr>
            <a:cxnSpLocks/>
            <a:stCxn id="7" idx="1"/>
          </p:cNvCxnSpPr>
          <p:nvPr/>
        </p:nvCxnSpPr>
        <p:spPr>
          <a:xfrm flipH="1" flipV="1">
            <a:off x="5652120" y="5428674"/>
            <a:ext cx="648072"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AAFDC788-D7BA-4681-9691-92FC4113CCEB}"/>
              </a:ext>
            </a:extLst>
          </p:cNvPr>
          <p:cNvSpPr/>
          <p:nvPr/>
        </p:nvSpPr>
        <p:spPr>
          <a:xfrm>
            <a:off x="4269940" y="3356991"/>
            <a:ext cx="446076" cy="302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 xmlns:a16="http://schemas.microsoft.com/office/drawing/2014/main" id="{817B15DB-3C67-48B6-941B-E31EA404760D}"/>
              </a:ext>
            </a:extLst>
          </p:cNvPr>
          <p:cNvSpPr txBox="1"/>
          <p:nvPr/>
        </p:nvSpPr>
        <p:spPr>
          <a:xfrm>
            <a:off x="3907979" y="1628259"/>
            <a:ext cx="2552178" cy="646331"/>
          </a:xfrm>
          <a:prstGeom prst="rect">
            <a:avLst/>
          </a:prstGeom>
          <a:solidFill>
            <a:schemeClr val="bg1"/>
          </a:solidFill>
          <a:ln>
            <a:solidFill>
              <a:schemeClr val="tx1"/>
            </a:solidFill>
          </a:ln>
        </p:spPr>
        <p:txBody>
          <a:bodyPr wrap="square" rtlCol="0">
            <a:spAutoFit/>
          </a:bodyPr>
          <a:lstStyle/>
          <a:p>
            <a:pPr algn="ctr"/>
            <a:r>
              <a:rPr lang="en-AU" sz="1200" dirty="0"/>
              <a:t>Click the Edit button to review information relating to the record which can be edited/resolved</a:t>
            </a:r>
          </a:p>
        </p:txBody>
      </p:sp>
      <p:cxnSp>
        <p:nvCxnSpPr>
          <p:cNvPr id="16" name="Straight Arrow Connector 15">
            <a:extLst>
              <a:ext uri="{FF2B5EF4-FFF2-40B4-BE49-F238E27FC236}">
                <a16:creationId xmlns="" xmlns:a16="http://schemas.microsoft.com/office/drawing/2014/main" id="{EDD43D82-1723-4F40-91A0-7A3F88C85571}"/>
              </a:ext>
            </a:extLst>
          </p:cNvPr>
          <p:cNvCxnSpPr>
            <a:cxnSpLocks/>
            <a:stCxn id="15" idx="2"/>
          </p:cNvCxnSpPr>
          <p:nvPr/>
        </p:nvCxnSpPr>
        <p:spPr>
          <a:xfrm flipH="1">
            <a:off x="4492978" y="2274590"/>
            <a:ext cx="691090" cy="10632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856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13:</a:t>
            </a:r>
            <a:br>
              <a:rPr lang="en-AU" sz="2400" dirty="0"/>
            </a:br>
            <a:r>
              <a:rPr lang="en-AU" sz="2400" dirty="0"/>
              <a:t>Resolve Action Required records</a:t>
            </a:r>
          </a:p>
        </p:txBody>
      </p:sp>
      <p:pic>
        <p:nvPicPr>
          <p:cNvPr id="4" name="Picture 3">
            <a:extLst>
              <a:ext uri="{FF2B5EF4-FFF2-40B4-BE49-F238E27FC236}">
                <a16:creationId xmlns="" xmlns:a16="http://schemas.microsoft.com/office/drawing/2014/main" id="{C5E56610-A1B9-4BC1-BBF0-0CE4E7FE4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4784"/>
            <a:ext cx="6182185" cy="4534139"/>
          </a:xfrm>
          <a:prstGeom prst="rect">
            <a:avLst/>
          </a:prstGeom>
        </p:spPr>
      </p:pic>
      <p:sp>
        <p:nvSpPr>
          <p:cNvPr id="5" name="Rectangle 4">
            <a:extLst>
              <a:ext uri="{FF2B5EF4-FFF2-40B4-BE49-F238E27FC236}">
                <a16:creationId xmlns="" xmlns:a16="http://schemas.microsoft.com/office/drawing/2014/main" id="{27020EA8-04C9-4DCF-9262-6FE9A40E6881}"/>
              </a:ext>
            </a:extLst>
          </p:cNvPr>
          <p:cNvSpPr/>
          <p:nvPr/>
        </p:nvSpPr>
        <p:spPr>
          <a:xfrm>
            <a:off x="611560" y="2492896"/>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639FB5E4-34BF-4F04-9BBF-12392DD80DCE}"/>
              </a:ext>
            </a:extLst>
          </p:cNvPr>
          <p:cNvSpPr/>
          <p:nvPr/>
        </p:nvSpPr>
        <p:spPr>
          <a:xfrm>
            <a:off x="4788024" y="3535828"/>
            <a:ext cx="432048" cy="3252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 xmlns:a16="http://schemas.microsoft.com/office/drawing/2014/main" id="{0B6AC117-A4F3-4846-BFC6-F7D46B2709A4}"/>
              </a:ext>
            </a:extLst>
          </p:cNvPr>
          <p:cNvSpPr/>
          <p:nvPr/>
        </p:nvSpPr>
        <p:spPr>
          <a:xfrm>
            <a:off x="611561" y="3861047"/>
            <a:ext cx="6027824" cy="1296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 xmlns:a16="http://schemas.microsoft.com/office/drawing/2014/main" id="{6E68B37A-0C18-4F70-ACA6-A33F6D81FE9C}"/>
              </a:ext>
            </a:extLst>
          </p:cNvPr>
          <p:cNvSpPr txBox="1"/>
          <p:nvPr/>
        </p:nvSpPr>
        <p:spPr>
          <a:xfrm>
            <a:off x="2771800" y="1377952"/>
            <a:ext cx="2552178" cy="1200329"/>
          </a:xfrm>
          <a:prstGeom prst="rect">
            <a:avLst/>
          </a:prstGeom>
          <a:solidFill>
            <a:schemeClr val="bg1"/>
          </a:solidFill>
          <a:ln>
            <a:solidFill>
              <a:schemeClr val="tx1"/>
            </a:solidFill>
          </a:ln>
        </p:spPr>
        <p:txBody>
          <a:bodyPr wrap="square" rtlCol="0">
            <a:spAutoFit/>
          </a:bodyPr>
          <a:lstStyle/>
          <a:p>
            <a:pPr algn="ctr"/>
            <a:r>
              <a:rPr lang="en-AU" sz="1200" dirty="0"/>
              <a:t>We recommend setting Action Required filter to Yes to work through resolving records which are preventing your Club from submitting this file to be written to the National database</a:t>
            </a:r>
          </a:p>
        </p:txBody>
      </p:sp>
      <p:sp>
        <p:nvSpPr>
          <p:cNvPr id="10" name="TextBox 9">
            <a:extLst>
              <a:ext uri="{FF2B5EF4-FFF2-40B4-BE49-F238E27FC236}">
                <a16:creationId xmlns="" xmlns:a16="http://schemas.microsoft.com/office/drawing/2014/main" id="{EA4251E1-9D38-4ED3-8A46-F350B3980282}"/>
              </a:ext>
            </a:extLst>
          </p:cNvPr>
          <p:cNvSpPr txBox="1"/>
          <p:nvPr/>
        </p:nvSpPr>
        <p:spPr>
          <a:xfrm>
            <a:off x="6350646" y="1327358"/>
            <a:ext cx="2552178" cy="830997"/>
          </a:xfrm>
          <a:prstGeom prst="rect">
            <a:avLst/>
          </a:prstGeom>
          <a:solidFill>
            <a:schemeClr val="bg1"/>
          </a:solidFill>
          <a:ln>
            <a:solidFill>
              <a:schemeClr val="tx1"/>
            </a:solidFill>
          </a:ln>
        </p:spPr>
        <p:txBody>
          <a:bodyPr wrap="square" rtlCol="0">
            <a:spAutoFit/>
          </a:bodyPr>
          <a:lstStyle/>
          <a:p>
            <a:pPr algn="ctr"/>
            <a:r>
              <a:rPr lang="en-AU" sz="1200" dirty="0"/>
              <a:t>Click the edit button to see fields which relate to this record to fix the issue. </a:t>
            </a:r>
            <a:r>
              <a:rPr lang="en-AU" sz="1200" dirty="0">
                <a:hlinkClick r:id="rId3"/>
              </a:rPr>
              <a:t>More information on field requirements can be found here</a:t>
            </a:r>
            <a:r>
              <a:rPr lang="en-AU" sz="1200" dirty="0"/>
              <a:t>.</a:t>
            </a:r>
          </a:p>
        </p:txBody>
      </p:sp>
      <p:cxnSp>
        <p:nvCxnSpPr>
          <p:cNvPr id="12" name="Straight Arrow Connector 11">
            <a:extLst>
              <a:ext uri="{FF2B5EF4-FFF2-40B4-BE49-F238E27FC236}">
                <a16:creationId xmlns="" xmlns:a16="http://schemas.microsoft.com/office/drawing/2014/main" id="{3550AD2C-CCA9-41E4-A775-FA9D570F63F8}"/>
              </a:ext>
            </a:extLst>
          </p:cNvPr>
          <p:cNvCxnSpPr>
            <a:cxnSpLocks/>
            <a:stCxn id="10" idx="1"/>
          </p:cNvCxnSpPr>
          <p:nvPr/>
        </p:nvCxnSpPr>
        <p:spPr>
          <a:xfrm flipH="1">
            <a:off x="5220072" y="1742857"/>
            <a:ext cx="1130574" cy="19387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3526B11C-0D1E-4516-9441-7CA6C6E7654B}"/>
              </a:ext>
            </a:extLst>
          </p:cNvPr>
          <p:cNvSpPr txBox="1"/>
          <p:nvPr/>
        </p:nvSpPr>
        <p:spPr>
          <a:xfrm>
            <a:off x="6948263" y="2248808"/>
            <a:ext cx="2083932" cy="4154984"/>
          </a:xfrm>
          <a:prstGeom prst="rect">
            <a:avLst/>
          </a:prstGeom>
          <a:solidFill>
            <a:schemeClr val="bg1"/>
          </a:solidFill>
          <a:ln>
            <a:solidFill>
              <a:schemeClr val="tx1"/>
            </a:solidFill>
          </a:ln>
        </p:spPr>
        <p:txBody>
          <a:bodyPr wrap="square" rtlCol="0">
            <a:spAutoFit/>
          </a:bodyPr>
          <a:lstStyle/>
          <a:p>
            <a:pPr algn="ctr"/>
            <a:r>
              <a:rPr lang="en-AU" sz="1200" dirty="0"/>
              <a:t>Once you have clicked the Edit button for a record which requires resolution you will see an error message which show what needs to be fixed – as a general rule all fields marked with a red asterisk should be valid and complete. </a:t>
            </a:r>
            <a:r>
              <a:rPr lang="en-AU" sz="1200" dirty="0">
                <a:hlinkClick r:id="rId3"/>
              </a:rPr>
              <a:t>More information on field requirements can be found here</a:t>
            </a:r>
            <a:r>
              <a:rPr lang="en-AU" sz="1200" dirty="0"/>
              <a:t>.  In this example the Home Phone is missing and you could copy the mobile phone across to this field.</a:t>
            </a:r>
          </a:p>
          <a:p>
            <a:pPr algn="ctr"/>
            <a:endParaRPr lang="en-AU" sz="1200" dirty="0"/>
          </a:p>
          <a:p>
            <a:pPr algn="ctr"/>
            <a:r>
              <a:rPr lang="en-AU" sz="1200" dirty="0"/>
              <a:t>Once the issue(s) have been resolved, please scroll down this section and hit the save button (example next page</a:t>
            </a:r>
          </a:p>
        </p:txBody>
      </p:sp>
      <p:cxnSp>
        <p:nvCxnSpPr>
          <p:cNvPr id="14" name="Straight Arrow Connector 13">
            <a:extLst>
              <a:ext uri="{FF2B5EF4-FFF2-40B4-BE49-F238E27FC236}">
                <a16:creationId xmlns="" xmlns:a16="http://schemas.microsoft.com/office/drawing/2014/main" id="{8801E611-2FBE-4FDD-A1BF-5DE19AD299FC}"/>
              </a:ext>
            </a:extLst>
          </p:cNvPr>
          <p:cNvCxnSpPr>
            <a:cxnSpLocks/>
            <a:endCxn id="5" idx="0"/>
          </p:cNvCxnSpPr>
          <p:nvPr/>
        </p:nvCxnSpPr>
        <p:spPr>
          <a:xfrm flipH="1">
            <a:off x="1331640" y="1978116"/>
            <a:ext cx="1440160" cy="5147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50A8306B-E860-4B58-82BD-EA4949329A81}"/>
              </a:ext>
            </a:extLst>
          </p:cNvPr>
          <p:cNvCxnSpPr>
            <a:cxnSpLocks/>
            <a:stCxn id="13" idx="1"/>
            <a:endCxn id="7" idx="3"/>
          </p:cNvCxnSpPr>
          <p:nvPr/>
        </p:nvCxnSpPr>
        <p:spPr>
          <a:xfrm flipH="1">
            <a:off x="6639385" y="4326300"/>
            <a:ext cx="308878" cy="1828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13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B55BCEE-4547-4264-9B2A-4EA18439612A}"/>
              </a:ext>
            </a:extLst>
          </p:cNvPr>
          <p:cNvSpPr>
            <a:spLocks noGrp="1"/>
          </p:cNvSpPr>
          <p:nvPr>
            <p:ph type="title"/>
          </p:nvPr>
        </p:nvSpPr>
        <p:spPr/>
        <p:txBody>
          <a:bodyPr/>
          <a:lstStyle/>
          <a:p>
            <a:r>
              <a:rPr lang="en-AU" dirty="0"/>
              <a:t>About the New Club Importer</a:t>
            </a:r>
          </a:p>
        </p:txBody>
      </p:sp>
      <p:sp>
        <p:nvSpPr>
          <p:cNvPr id="4" name="Content Placeholder 3">
            <a:extLst>
              <a:ext uri="{FF2B5EF4-FFF2-40B4-BE49-F238E27FC236}">
                <a16:creationId xmlns="" xmlns:a16="http://schemas.microsoft.com/office/drawing/2014/main" id="{8B849ACB-7E6E-45A2-A577-F3B97EEFBAAD}"/>
              </a:ext>
            </a:extLst>
          </p:cNvPr>
          <p:cNvSpPr>
            <a:spLocks noGrp="1"/>
          </p:cNvSpPr>
          <p:nvPr>
            <p:ph idx="1"/>
          </p:nvPr>
        </p:nvSpPr>
        <p:spPr>
          <a:xfrm>
            <a:off x="457200" y="1417638"/>
            <a:ext cx="8229600" cy="4708525"/>
          </a:xfrm>
        </p:spPr>
        <p:txBody>
          <a:bodyPr/>
          <a:lstStyle/>
          <a:p>
            <a:pPr marL="0" indent="0">
              <a:buNone/>
            </a:pPr>
            <a:r>
              <a:rPr lang="en-AU" sz="1300" dirty="0"/>
              <a:t>Gymnastics in Australia have implemented a new Club Importer tool so that all clubs around Australia regardless of the software they use (or not) to manage their class bookings have an improved experience of importing their current athletes and their athlete codes in bulk into the National Gymnastics Database.</a:t>
            </a:r>
          </a:p>
          <a:p>
            <a:pPr marL="0" indent="0">
              <a:buNone/>
            </a:pPr>
            <a:endParaRPr lang="en-AU" sz="1300" dirty="0"/>
          </a:p>
          <a:p>
            <a:pPr marL="0" indent="0">
              <a:spcAft>
                <a:spcPts val="800"/>
              </a:spcAft>
              <a:buNone/>
            </a:pPr>
            <a:r>
              <a:rPr lang="en-AU" sz="1300" dirty="0"/>
              <a:t>Features of the new Club Importer tool:</a:t>
            </a:r>
          </a:p>
          <a:p>
            <a:pPr>
              <a:spcAft>
                <a:spcPts val="800"/>
              </a:spcAft>
            </a:pPr>
            <a:r>
              <a:rPr lang="en-AU" sz="1300" dirty="0"/>
              <a:t>Ability to import a large number of athletes at one time without having to batch imports.</a:t>
            </a:r>
          </a:p>
          <a:p>
            <a:pPr>
              <a:spcAft>
                <a:spcPts val="800"/>
              </a:spcAft>
            </a:pPr>
            <a:r>
              <a:rPr lang="en-AU" sz="1300" dirty="0"/>
              <a:t>Club Administrators are able to review, know records which will not be imported, correct issues and update athlete details prior to an import being written to the database.</a:t>
            </a:r>
          </a:p>
          <a:p>
            <a:pPr>
              <a:spcAft>
                <a:spcPts val="800"/>
              </a:spcAft>
            </a:pPr>
            <a:r>
              <a:rPr lang="en-AU" sz="1300" dirty="0"/>
              <a:t>No longer have to wait for an onscreen upload – imports are queued to improve CRM performance.</a:t>
            </a:r>
          </a:p>
          <a:p>
            <a:pPr>
              <a:spcAft>
                <a:spcPts val="800"/>
              </a:spcAft>
            </a:pPr>
            <a:r>
              <a:rPr lang="en-AU" sz="1300" dirty="0"/>
              <a:t>Club Administrators are notified of a Club Import’s progress via email notifications and a Club Import dashboard.</a:t>
            </a:r>
          </a:p>
          <a:p>
            <a:pPr>
              <a:spcAft>
                <a:spcPts val="800"/>
              </a:spcAft>
            </a:pPr>
            <a:r>
              <a:rPr lang="en-AU" sz="1300" dirty="0"/>
              <a:t>The import can be worked on by any club administrator in a Club and doesn’t require to be completed in one session.</a:t>
            </a:r>
          </a:p>
          <a:p>
            <a:pPr lvl="0"/>
            <a:r>
              <a:rPr lang="en-AU" sz="1300" dirty="0"/>
              <a:t>There is a log of records available via new reports in Club Admin Home&gt; Reports which show what has been successfully uploaded and what has not been which can be worked through at any time.</a:t>
            </a:r>
          </a:p>
          <a:p>
            <a:pPr>
              <a:spcAft>
                <a:spcPts val="800"/>
              </a:spcAft>
            </a:pPr>
            <a:r>
              <a:rPr lang="en-AU" sz="1300" dirty="0"/>
              <a:t>New report which can be used to export your Club’s athletes from the Club Admin Portal with the correct club import format (Club Admin Portal&gt; Reports&gt; R. Club Importer Export).</a:t>
            </a:r>
          </a:p>
          <a:p>
            <a:pPr>
              <a:spcAft>
                <a:spcPts val="800"/>
              </a:spcAft>
            </a:pPr>
            <a:endParaRPr lang="en-AU" sz="1300" dirty="0"/>
          </a:p>
          <a:p>
            <a:endParaRPr lang="en-AU" sz="1300" dirty="0"/>
          </a:p>
          <a:p>
            <a:pPr marL="0" indent="0">
              <a:buNone/>
            </a:pPr>
            <a:endParaRPr lang="en-AU" sz="1300" dirty="0"/>
          </a:p>
          <a:p>
            <a:endParaRPr lang="en-AU" sz="1300" dirty="0"/>
          </a:p>
          <a:p>
            <a:endParaRPr lang="en-AU" sz="1300" dirty="0"/>
          </a:p>
        </p:txBody>
      </p:sp>
    </p:spTree>
    <p:extLst>
      <p:ext uri="{BB962C8B-B14F-4D97-AF65-F5344CB8AC3E}">
        <p14:creationId xmlns:p14="http://schemas.microsoft.com/office/powerpoint/2010/main" val="3216823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13 (Continued):</a:t>
            </a:r>
            <a:br>
              <a:rPr lang="en-AU" sz="2400" dirty="0"/>
            </a:br>
            <a:r>
              <a:rPr lang="en-AU" sz="2400" dirty="0"/>
              <a:t>Resolve Action Required records</a:t>
            </a:r>
          </a:p>
        </p:txBody>
      </p:sp>
      <p:pic>
        <p:nvPicPr>
          <p:cNvPr id="5" name="Picture 4">
            <a:extLst>
              <a:ext uri="{FF2B5EF4-FFF2-40B4-BE49-F238E27FC236}">
                <a16:creationId xmlns="" xmlns:a16="http://schemas.microsoft.com/office/drawing/2014/main" id="{B82BA728-3FC4-495D-B5D8-6321E59A5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40768"/>
            <a:ext cx="5837010" cy="4333421"/>
          </a:xfrm>
          <a:prstGeom prst="rect">
            <a:avLst/>
          </a:prstGeom>
        </p:spPr>
      </p:pic>
      <p:sp>
        <p:nvSpPr>
          <p:cNvPr id="6" name="Rectangle 5">
            <a:extLst>
              <a:ext uri="{FF2B5EF4-FFF2-40B4-BE49-F238E27FC236}">
                <a16:creationId xmlns="" xmlns:a16="http://schemas.microsoft.com/office/drawing/2014/main" id="{0F097D32-F1CB-401C-A029-49499EB326EF}"/>
              </a:ext>
            </a:extLst>
          </p:cNvPr>
          <p:cNvSpPr/>
          <p:nvPr/>
        </p:nvSpPr>
        <p:spPr>
          <a:xfrm>
            <a:off x="457200" y="4437112"/>
            <a:ext cx="44239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 xmlns:a16="http://schemas.microsoft.com/office/drawing/2014/main" id="{8ECDF5BD-5813-4EE3-9A96-FDB084D1AD03}"/>
              </a:ext>
            </a:extLst>
          </p:cNvPr>
          <p:cNvSpPr txBox="1"/>
          <p:nvPr/>
        </p:nvSpPr>
        <p:spPr>
          <a:xfrm>
            <a:off x="6444208" y="2204864"/>
            <a:ext cx="2552178" cy="1569660"/>
          </a:xfrm>
          <a:prstGeom prst="rect">
            <a:avLst/>
          </a:prstGeom>
          <a:solidFill>
            <a:schemeClr val="bg1"/>
          </a:solidFill>
          <a:ln>
            <a:solidFill>
              <a:schemeClr val="tx1"/>
            </a:solidFill>
          </a:ln>
        </p:spPr>
        <p:txBody>
          <a:bodyPr wrap="square" rtlCol="0">
            <a:spAutoFit/>
          </a:bodyPr>
          <a:lstStyle/>
          <a:p>
            <a:pPr algn="ctr"/>
            <a:r>
              <a:rPr lang="en-AU" sz="1200" dirty="0"/>
              <a:t>Save button is located here once you scroll down the section.</a:t>
            </a:r>
          </a:p>
          <a:p>
            <a:pPr algn="ctr"/>
            <a:endParaRPr lang="en-AU" sz="1200" dirty="0"/>
          </a:p>
          <a:p>
            <a:pPr algn="ctr"/>
            <a:r>
              <a:rPr lang="en-AU" sz="1200" dirty="0"/>
              <a:t>If the record has been resolved, it will change to having a Ready for Import data check status (or not be seen if you have the Action Required filter on).</a:t>
            </a:r>
          </a:p>
        </p:txBody>
      </p:sp>
      <p:sp>
        <p:nvSpPr>
          <p:cNvPr id="8" name="Rectangle 7">
            <a:extLst>
              <a:ext uri="{FF2B5EF4-FFF2-40B4-BE49-F238E27FC236}">
                <a16:creationId xmlns="" xmlns:a16="http://schemas.microsoft.com/office/drawing/2014/main" id="{8DBF6BE2-802F-43B7-B055-C14F6C07EB95}"/>
              </a:ext>
            </a:extLst>
          </p:cNvPr>
          <p:cNvSpPr/>
          <p:nvPr/>
        </p:nvSpPr>
        <p:spPr>
          <a:xfrm>
            <a:off x="5939342" y="3539762"/>
            <a:ext cx="221196" cy="13293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Arrow Connector 9">
            <a:extLst>
              <a:ext uri="{FF2B5EF4-FFF2-40B4-BE49-F238E27FC236}">
                <a16:creationId xmlns="" xmlns:a16="http://schemas.microsoft.com/office/drawing/2014/main" id="{55F99BD1-6B08-4ACA-A174-9FBD5B4C7168}"/>
              </a:ext>
            </a:extLst>
          </p:cNvPr>
          <p:cNvCxnSpPr>
            <a:stCxn id="7" idx="1"/>
          </p:cNvCxnSpPr>
          <p:nvPr/>
        </p:nvCxnSpPr>
        <p:spPr>
          <a:xfrm flipH="1">
            <a:off x="899592" y="2989694"/>
            <a:ext cx="5544616" cy="15914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D2CD4CEF-84F3-408C-BFA8-A68D684F25EA}"/>
              </a:ext>
            </a:extLst>
          </p:cNvPr>
          <p:cNvCxnSpPr>
            <a:cxnSpLocks/>
            <a:endCxn id="8" idx="3"/>
          </p:cNvCxnSpPr>
          <p:nvPr/>
        </p:nvCxnSpPr>
        <p:spPr>
          <a:xfrm flipH="1">
            <a:off x="6160538" y="3774524"/>
            <a:ext cx="1723830" cy="4299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050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14:</a:t>
            </a:r>
            <a:br>
              <a:rPr lang="en-AU" sz="2400" dirty="0"/>
            </a:br>
            <a:r>
              <a:rPr lang="en-AU" sz="2400" dirty="0"/>
              <a:t>Click on the Next Button to proceed to Step 6 New</a:t>
            </a:r>
          </a:p>
        </p:txBody>
      </p:sp>
      <p:pic>
        <p:nvPicPr>
          <p:cNvPr id="4" name="Picture 3">
            <a:extLst>
              <a:ext uri="{FF2B5EF4-FFF2-40B4-BE49-F238E27FC236}">
                <a16:creationId xmlns="" xmlns:a16="http://schemas.microsoft.com/office/drawing/2014/main" id="{59A57BFE-884A-4257-8FED-6CC6AE0A8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67" y="1393393"/>
            <a:ext cx="5361926" cy="4789896"/>
          </a:xfrm>
          <a:prstGeom prst="rect">
            <a:avLst/>
          </a:prstGeom>
        </p:spPr>
      </p:pic>
      <p:sp>
        <p:nvSpPr>
          <p:cNvPr id="5" name="Rectangle 4">
            <a:extLst>
              <a:ext uri="{FF2B5EF4-FFF2-40B4-BE49-F238E27FC236}">
                <a16:creationId xmlns="" xmlns:a16="http://schemas.microsoft.com/office/drawing/2014/main" id="{85A77D7F-BE74-4F1D-AF1A-1ED91FC5CBDC}"/>
              </a:ext>
            </a:extLst>
          </p:cNvPr>
          <p:cNvSpPr/>
          <p:nvPr/>
        </p:nvSpPr>
        <p:spPr>
          <a:xfrm>
            <a:off x="5148064" y="2348880"/>
            <a:ext cx="669429"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 xmlns:a16="http://schemas.microsoft.com/office/drawing/2014/main" id="{AB0D2790-BCCE-4443-8DDE-484DC11A6B85}"/>
              </a:ext>
            </a:extLst>
          </p:cNvPr>
          <p:cNvSpPr txBox="1"/>
          <p:nvPr/>
        </p:nvSpPr>
        <p:spPr>
          <a:xfrm>
            <a:off x="6444208" y="2204864"/>
            <a:ext cx="2552178" cy="1015663"/>
          </a:xfrm>
          <a:prstGeom prst="rect">
            <a:avLst/>
          </a:prstGeom>
          <a:solidFill>
            <a:schemeClr val="bg1"/>
          </a:solidFill>
          <a:ln>
            <a:solidFill>
              <a:schemeClr val="tx1"/>
            </a:solidFill>
          </a:ln>
        </p:spPr>
        <p:txBody>
          <a:bodyPr wrap="square" rtlCol="0">
            <a:spAutoFit/>
          </a:bodyPr>
          <a:lstStyle/>
          <a:p>
            <a:pPr algn="ctr"/>
            <a:r>
              <a:rPr lang="en-AU" sz="1200" dirty="0"/>
              <a:t>Once all Action Required items have been changed to Ready to Import status, please click on the Next Button to proceed to Step 6 New tab</a:t>
            </a:r>
          </a:p>
        </p:txBody>
      </p:sp>
      <p:cxnSp>
        <p:nvCxnSpPr>
          <p:cNvPr id="8" name="Straight Arrow Connector 7">
            <a:extLst>
              <a:ext uri="{FF2B5EF4-FFF2-40B4-BE49-F238E27FC236}">
                <a16:creationId xmlns="" xmlns:a16="http://schemas.microsoft.com/office/drawing/2014/main" id="{11624AA0-58C6-4AF1-9832-AB8137BD48D1}"/>
              </a:ext>
            </a:extLst>
          </p:cNvPr>
          <p:cNvCxnSpPr>
            <a:stCxn id="6" idx="1"/>
            <a:endCxn id="5" idx="3"/>
          </p:cNvCxnSpPr>
          <p:nvPr/>
        </p:nvCxnSpPr>
        <p:spPr>
          <a:xfrm flipH="1" flipV="1">
            <a:off x="5817493" y="2456892"/>
            <a:ext cx="626715" cy="2558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117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15:</a:t>
            </a:r>
            <a:br>
              <a:rPr lang="en-AU" sz="2400" dirty="0"/>
            </a:br>
            <a:r>
              <a:rPr lang="en-AU" sz="2400" dirty="0"/>
              <a:t>Review &amp; Fix New Records</a:t>
            </a:r>
          </a:p>
        </p:txBody>
      </p:sp>
      <p:pic>
        <p:nvPicPr>
          <p:cNvPr id="4" name="Picture 3">
            <a:extLst>
              <a:ext uri="{FF2B5EF4-FFF2-40B4-BE49-F238E27FC236}">
                <a16:creationId xmlns="" xmlns:a16="http://schemas.microsoft.com/office/drawing/2014/main" id="{0E5A64A3-CC35-4B2E-A89E-AA2DDDE82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68760"/>
            <a:ext cx="5365104" cy="4996297"/>
          </a:xfrm>
          <a:prstGeom prst="rect">
            <a:avLst/>
          </a:prstGeom>
        </p:spPr>
      </p:pic>
      <p:sp>
        <p:nvSpPr>
          <p:cNvPr id="5" name="Rectangle 4">
            <a:extLst>
              <a:ext uri="{FF2B5EF4-FFF2-40B4-BE49-F238E27FC236}">
                <a16:creationId xmlns="" xmlns:a16="http://schemas.microsoft.com/office/drawing/2014/main" id="{20A99E9E-5482-44FB-B97C-282DD2F8C9EA}"/>
              </a:ext>
            </a:extLst>
          </p:cNvPr>
          <p:cNvSpPr/>
          <p:nvPr/>
        </p:nvSpPr>
        <p:spPr>
          <a:xfrm>
            <a:off x="3856120" y="1546268"/>
            <a:ext cx="740996" cy="255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 xmlns:a16="http://schemas.microsoft.com/office/drawing/2014/main" id="{612D1E52-9408-48EE-8DD3-9D85E7454CE8}"/>
              </a:ext>
            </a:extLst>
          </p:cNvPr>
          <p:cNvSpPr txBox="1"/>
          <p:nvPr/>
        </p:nvSpPr>
        <p:spPr>
          <a:xfrm>
            <a:off x="5544616" y="620688"/>
            <a:ext cx="2339752" cy="461665"/>
          </a:xfrm>
          <a:prstGeom prst="rect">
            <a:avLst/>
          </a:prstGeom>
          <a:solidFill>
            <a:schemeClr val="bg1"/>
          </a:solidFill>
          <a:ln>
            <a:solidFill>
              <a:schemeClr val="tx1"/>
            </a:solidFill>
          </a:ln>
        </p:spPr>
        <p:txBody>
          <a:bodyPr wrap="square" rtlCol="0">
            <a:spAutoFit/>
          </a:bodyPr>
          <a:lstStyle/>
          <a:p>
            <a:pPr algn="ctr"/>
            <a:r>
              <a:rPr lang="en-AU" sz="1200" dirty="0"/>
              <a:t>Use this button if you need to cancel the import and start over</a:t>
            </a:r>
          </a:p>
        </p:txBody>
      </p:sp>
      <p:sp>
        <p:nvSpPr>
          <p:cNvPr id="7" name="TextBox 6">
            <a:extLst>
              <a:ext uri="{FF2B5EF4-FFF2-40B4-BE49-F238E27FC236}">
                <a16:creationId xmlns="" xmlns:a16="http://schemas.microsoft.com/office/drawing/2014/main" id="{A2D2CCE4-7F8E-40B1-87B5-6D7FA1D96D89}"/>
              </a:ext>
            </a:extLst>
          </p:cNvPr>
          <p:cNvSpPr txBox="1"/>
          <p:nvPr/>
        </p:nvSpPr>
        <p:spPr>
          <a:xfrm>
            <a:off x="6480720" y="1348189"/>
            <a:ext cx="2552178" cy="1200329"/>
          </a:xfrm>
          <a:prstGeom prst="rect">
            <a:avLst/>
          </a:prstGeom>
          <a:solidFill>
            <a:schemeClr val="bg1"/>
          </a:solidFill>
          <a:ln>
            <a:solidFill>
              <a:schemeClr val="tx1"/>
            </a:solidFill>
          </a:ln>
        </p:spPr>
        <p:txBody>
          <a:bodyPr wrap="square" rtlCol="0">
            <a:spAutoFit/>
          </a:bodyPr>
          <a:lstStyle/>
          <a:p>
            <a:pPr algn="ctr"/>
            <a:r>
              <a:rPr lang="en-AU" sz="1200" dirty="0"/>
              <a:t>Use these buttons to move backwards and forwards through the records validation process.  You will only be able to proceed to the next screen once all the Action Required records are resolved</a:t>
            </a:r>
          </a:p>
        </p:txBody>
      </p:sp>
      <p:sp>
        <p:nvSpPr>
          <p:cNvPr id="8" name="Rectangle 7">
            <a:extLst>
              <a:ext uri="{FF2B5EF4-FFF2-40B4-BE49-F238E27FC236}">
                <a16:creationId xmlns="" xmlns:a16="http://schemas.microsoft.com/office/drawing/2014/main" id="{B26D12D1-6988-4197-BCA7-440046610127}"/>
              </a:ext>
            </a:extLst>
          </p:cNvPr>
          <p:cNvSpPr/>
          <p:nvPr/>
        </p:nvSpPr>
        <p:spPr>
          <a:xfrm>
            <a:off x="4391726" y="1921396"/>
            <a:ext cx="1152890" cy="257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 xmlns:a16="http://schemas.microsoft.com/office/drawing/2014/main" id="{FFE2DF91-21D0-442F-804E-3CC1BDA76E7D}"/>
              </a:ext>
            </a:extLst>
          </p:cNvPr>
          <p:cNvSpPr/>
          <p:nvPr/>
        </p:nvSpPr>
        <p:spPr>
          <a:xfrm>
            <a:off x="4358654" y="2206292"/>
            <a:ext cx="1185962" cy="2116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Arrow Connector 9">
            <a:extLst>
              <a:ext uri="{FF2B5EF4-FFF2-40B4-BE49-F238E27FC236}">
                <a16:creationId xmlns="" xmlns:a16="http://schemas.microsoft.com/office/drawing/2014/main" id="{727D2E43-1201-4623-B672-D6EE2FA338CA}"/>
              </a:ext>
            </a:extLst>
          </p:cNvPr>
          <p:cNvCxnSpPr>
            <a:stCxn id="6" idx="1"/>
            <a:endCxn id="8" idx="0"/>
          </p:cNvCxnSpPr>
          <p:nvPr/>
        </p:nvCxnSpPr>
        <p:spPr>
          <a:xfrm flipH="1">
            <a:off x="4968171" y="851521"/>
            <a:ext cx="576445" cy="1069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85A9C4DC-3D11-4A5A-9183-BE33A62018A0}"/>
              </a:ext>
            </a:extLst>
          </p:cNvPr>
          <p:cNvCxnSpPr>
            <a:cxnSpLocks/>
            <a:stCxn id="7" idx="1"/>
            <a:endCxn id="9" idx="3"/>
          </p:cNvCxnSpPr>
          <p:nvPr/>
        </p:nvCxnSpPr>
        <p:spPr>
          <a:xfrm flipH="1">
            <a:off x="5544616" y="1948354"/>
            <a:ext cx="936104" cy="3637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7BA84289-714C-4E0C-8212-81E1040D516F}"/>
              </a:ext>
            </a:extLst>
          </p:cNvPr>
          <p:cNvSpPr txBox="1"/>
          <p:nvPr/>
        </p:nvSpPr>
        <p:spPr>
          <a:xfrm>
            <a:off x="4571238" y="2686099"/>
            <a:ext cx="4186072" cy="830997"/>
          </a:xfrm>
          <a:prstGeom prst="rect">
            <a:avLst/>
          </a:prstGeom>
          <a:solidFill>
            <a:schemeClr val="bg1"/>
          </a:solidFill>
          <a:ln>
            <a:solidFill>
              <a:schemeClr val="tx1"/>
            </a:solidFill>
          </a:ln>
        </p:spPr>
        <p:txBody>
          <a:bodyPr wrap="square" rtlCol="0">
            <a:spAutoFit/>
          </a:bodyPr>
          <a:lstStyle/>
          <a:p>
            <a:pPr algn="ctr"/>
            <a:r>
              <a:rPr lang="en-AU" sz="1200" dirty="0"/>
              <a:t>This is a filter you can use to sort through records in this list.  We recommend setting the Action Required filter to yes to work through resolving these issues to proceed to the next screen. </a:t>
            </a:r>
          </a:p>
        </p:txBody>
      </p:sp>
      <p:sp>
        <p:nvSpPr>
          <p:cNvPr id="13" name="Rectangle 12">
            <a:extLst>
              <a:ext uri="{FF2B5EF4-FFF2-40B4-BE49-F238E27FC236}">
                <a16:creationId xmlns="" xmlns:a16="http://schemas.microsoft.com/office/drawing/2014/main" id="{AC31AA22-2435-4760-BB13-D9E8CDE20345}"/>
              </a:ext>
            </a:extLst>
          </p:cNvPr>
          <p:cNvSpPr/>
          <p:nvPr/>
        </p:nvSpPr>
        <p:spPr>
          <a:xfrm>
            <a:off x="250041" y="4225926"/>
            <a:ext cx="2521759" cy="14455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a:extLst>
              <a:ext uri="{FF2B5EF4-FFF2-40B4-BE49-F238E27FC236}">
                <a16:creationId xmlns="" xmlns:a16="http://schemas.microsoft.com/office/drawing/2014/main" id="{0D4C2B47-8713-45DD-943C-87EBF6E7020D}"/>
              </a:ext>
            </a:extLst>
          </p:cNvPr>
          <p:cNvCxnSpPr>
            <a:cxnSpLocks/>
            <a:stCxn id="12" idx="1"/>
          </p:cNvCxnSpPr>
          <p:nvPr/>
        </p:nvCxnSpPr>
        <p:spPr>
          <a:xfrm flipH="1">
            <a:off x="2771802" y="3101598"/>
            <a:ext cx="1799436" cy="14574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D363F2F6-2033-4102-AB19-412D97755C8E}"/>
              </a:ext>
            </a:extLst>
          </p:cNvPr>
          <p:cNvSpPr txBox="1"/>
          <p:nvPr/>
        </p:nvSpPr>
        <p:spPr>
          <a:xfrm>
            <a:off x="4671673" y="3567437"/>
            <a:ext cx="4085637" cy="1754326"/>
          </a:xfrm>
          <a:prstGeom prst="rect">
            <a:avLst/>
          </a:prstGeom>
          <a:solidFill>
            <a:schemeClr val="bg1"/>
          </a:solidFill>
          <a:ln>
            <a:solidFill>
              <a:schemeClr val="tx1"/>
            </a:solidFill>
          </a:ln>
        </p:spPr>
        <p:txBody>
          <a:bodyPr wrap="square" rtlCol="0">
            <a:spAutoFit/>
          </a:bodyPr>
          <a:lstStyle/>
          <a:p>
            <a:pPr algn="ctr"/>
            <a:r>
              <a:rPr lang="en-AU" sz="1200" dirty="0"/>
              <a:t>Records in this list are athletes who have not been registered with your Club (or any other Club) and will be created as a new record.  These records will be written to the database following the submit button being clicked in Step 7 Submit screen.</a:t>
            </a:r>
          </a:p>
          <a:p>
            <a:pPr algn="ctr"/>
            <a:endParaRPr lang="en-AU" sz="1200" dirty="0"/>
          </a:p>
          <a:p>
            <a:pPr algn="ctr"/>
            <a:r>
              <a:rPr lang="en-AU" sz="1200" dirty="0"/>
              <a:t>Please refer to the Data Check column in this list and fix any records which are marked as Action Required (see Steps 13 to 14 in this pack for a process)</a:t>
            </a:r>
          </a:p>
        </p:txBody>
      </p:sp>
      <p:sp>
        <p:nvSpPr>
          <p:cNvPr id="16" name="Rectangle 15">
            <a:extLst>
              <a:ext uri="{FF2B5EF4-FFF2-40B4-BE49-F238E27FC236}">
                <a16:creationId xmlns="" xmlns:a16="http://schemas.microsoft.com/office/drawing/2014/main" id="{146E4221-1946-4C5C-999E-9907AF4AD33C}"/>
              </a:ext>
            </a:extLst>
          </p:cNvPr>
          <p:cNvSpPr/>
          <p:nvPr/>
        </p:nvSpPr>
        <p:spPr>
          <a:xfrm>
            <a:off x="181056" y="5671444"/>
            <a:ext cx="5687088" cy="6784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Arrow Connector 16">
            <a:extLst>
              <a:ext uri="{FF2B5EF4-FFF2-40B4-BE49-F238E27FC236}">
                <a16:creationId xmlns="" xmlns:a16="http://schemas.microsoft.com/office/drawing/2014/main" id="{A716B30F-1B74-49F3-9521-D1B5960A7F1D}"/>
              </a:ext>
            </a:extLst>
          </p:cNvPr>
          <p:cNvCxnSpPr>
            <a:cxnSpLocks/>
            <a:stCxn id="15" idx="1"/>
          </p:cNvCxnSpPr>
          <p:nvPr/>
        </p:nvCxnSpPr>
        <p:spPr>
          <a:xfrm flipH="1">
            <a:off x="3239344" y="4444600"/>
            <a:ext cx="1432329" cy="12268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 xmlns:a16="http://schemas.microsoft.com/office/drawing/2014/main" id="{5C03C573-937D-4DED-8259-18DE711FC80B}"/>
              </a:ext>
            </a:extLst>
          </p:cNvPr>
          <p:cNvSpPr/>
          <p:nvPr/>
        </p:nvSpPr>
        <p:spPr>
          <a:xfrm>
            <a:off x="6042524" y="5385794"/>
            <a:ext cx="2990374" cy="9774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Tip: If all your athletes unexpectedly on this list as new, please check that you haven’t mixed up the first and last name fields or  have a different birthdate.  If so, please cancel and start over</a:t>
            </a:r>
          </a:p>
        </p:txBody>
      </p:sp>
    </p:spTree>
    <p:extLst>
      <p:ext uri="{BB962C8B-B14F-4D97-AF65-F5344CB8AC3E}">
        <p14:creationId xmlns:p14="http://schemas.microsoft.com/office/powerpoint/2010/main" val="813806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16:</a:t>
            </a:r>
            <a:br>
              <a:rPr lang="en-AU" sz="2400" dirty="0"/>
            </a:br>
            <a:r>
              <a:rPr lang="en-AU" sz="2400" dirty="0"/>
              <a:t>Submit Import File to be written to the database</a:t>
            </a:r>
          </a:p>
        </p:txBody>
      </p:sp>
      <p:pic>
        <p:nvPicPr>
          <p:cNvPr id="4" name="Picture 3">
            <a:extLst>
              <a:ext uri="{FF2B5EF4-FFF2-40B4-BE49-F238E27FC236}">
                <a16:creationId xmlns="" xmlns:a16="http://schemas.microsoft.com/office/drawing/2014/main" id="{449FD50F-273F-4EB4-906F-62D31529754F}"/>
              </a:ext>
            </a:extLst>
          </p:cNvPr>
          <p:cNvPicPr>
            <a:picLocks noChangeAspect="1"/>
          </p:cNvPicPr>
          <p:nvPr/>
        </p:nvPicPr>
        <p:blipFill rotWithShape="1">
          <a:blip r:embed="rId2">
            <a:extLst>
              <a:ext uri="{28A0092B-C50C-407E-A947-70E740481C1C}">
                <a14:useLocalDpi xmlns:a14="http://schemas.microsoft.com/office/drawing/2010/main" val="0"/>
              </a:ext>
            </a:extLst>
          </a:blip>
          <a:srcRect l="972"/>
          <a:stretch/>
        </p:blipFill>
        <p:spPr>
          <a:xfrm>
            <a:off x="457200" y="1452462"/>
            <a:ext cx="7339476" cy="3820058"/>
          </a:xfrm>
          <a:prstGeom prst="rect">
            <a:avLst/>
          </a:prstGeom>
        </p:spPr>
      </p:pic>
      <p:sp>
        <p:nvSpPr>
          <p:cNvPr id="5" name="Rectangle 4">
            <a:extLst>
              <a:ext uri="{FF2B5EF4-FFF2-40B4-BE49-F238E27FC236}">
                <a16:creationId xmlns="" xmlns:a16="http://schemas.microsoft.com/office/drawing/2014/main" id="{3B3D3EC5-CAEF-48D5-9DA9-56435B35D6C0}"/>
              </a:ext>
            </a:extLst>
          </p:cNvPr>
          <p:cNvSpPr/>
          <p:nvPr/>
        </p:nvSpPr>
        <p:spPr>
          <a:xfrm>
            <a:off x="6876256" y="2852936"/>
            <a:ext cx="9204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 xmlns:a16="http://schemas.microsoft.com/office/drawing/2014/main" id="{85939A0E-5DA5-4596-92F9-9C4E95BEA37A}"/>
              </a:ext>
            </a:extLst>
          </p:cNvPr>
          <p:cNvSpPr txBox="1"/>
          <p:nvPr/>
        </p:nvSpPr>
        <p:spPr>
          <a:xfrm>
            <a:off x="6084168" y="3362491"/>
            <a:ext cx="2736304" cy="3046988"/>
          </a:xfrm>
          <a:prstGeom prst="rect">
            <a:avLst/>
          </a:prstGeom>
          <a:solidFill>
            <a:schemeClr val="bg1"/>
          </a:solidFill>
          <a:ln>
            <a:solidFill>
              <a:schemeClr val="tx1"/>
            </a:solidFill>
          </a:ln>
        </p:spPr>
        <p:txBody>
          <a:bodyPr wrap="square" rtlCol="0">
            <a:spAutoFit/>
          </a:bodyPr>
          <a:lstStyle/>
          <a:p>
            <a:pPr algn="ctr"/>
            <a:r>
              <a:rPr lang="en-AU" sz="1200" dirty="0"/>
              <a:t>To iniate the validated records being written to the database, please ensure you have click on the submit button in Step 7.</a:t>
            </a:r>
          </a:p>
          <a:p>
            <a:pPr algn="ctr"/>
            <a:endParaRPr lang="en-AU" sz="1200" dirty="0"/>
          </a:p>
          <a:p>
            <a:pPr algn="ctr"/>
            <a:r>
              <a:rPr lang="en-AU" sz="1200" dirty="0"/>
              <a:t>This will </a:t>
            </a:r>
            <a:r>
              <a:rPr lang="en-AU" sz="1200" b="1" dirty="0"/>
              <a:t>queue</a:t>
            </a:r>
            <a:r>
              <a:rPr lang="en-AU" sz="1200" dirty="0"/>
              <a:t> this import file job’s validated records (In Step 5 Validated and Step 6 New) written to the database.</a:t>
            </a:r>
          </a:p>
          <a:p>
            <a:pPr algn="ctr"/>
            <a:endParaRPr lang="en-AU" sz="1200" dirty="0"/>
          </a:p>
          <a:p>
            <a:pPr algn="ctr"/>
            <a:r>
              <a:rPr lang="en-AU" sz="1200" dirty="0"/>
              <a:t>Your Club will receive email notifications about the process of this job.</a:t>
            </a:r>
          </a:p>
          <a:p>
            <a:pPr algn="ctr"/>
            <a:endParaRPr lang="en-AU" sz="1200" dirty="0"/>
          </a:p>
          <a:p>
            <a:pPr algn="ctr"/>
            <a:r>
              <a:rPr lang="en-AU" sz="1200" dirty="0"/>
              <a:t>Your Club will also be able to upload another file now (see Step 1)</a:t>
            </a:r>
          </a:p>
        </p:txBody>
      </p:sp>
      <p:cxnSp>
        <p:nvCxnSpPr>
          <p:cNvPr id="8" name="Straight Arrow Connector 7">
            <a:extLst>
              <a:ext uri="{FF2B5EF4-FFF2-40B4-BE49-F238E27FC236}">
                <a16:creationId xmlns="" xmlns:a16="http://schemas.microsoft.com/office/drawing/2014/main" id="{94AD946F-214F-412D-A71D-E4F3EADF9ACA}"/>
              </a:ext>
            </a:extLst>
          </p:cNvPr>
          <p:cNvCxnSpPr>
            <a:stCxn id="6" idx="0"/>
          </p:cNvCxnSpPr>
          <p:nvPr/>
        </p:nvCxnSpPr>
        <p:spPr>
          <a:xfrm flipH="1" flipV="1">
            <a:off x="7336466" y="3140968"/>
            <a:ext cx="115854" cy="221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88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17:</a:t>
            </a:r>
            <a:br>
              <a:rPr lang="en-AU" sz="2400" dirty="0"/>
            </a:br>
            <a:r>
              <a:rPr lang="en-AU" sz="2400" dirty="0"/>
              <a:t>Your Club’s Administrators will receive a notification that the job has been submitted into the Record Update &amp; Creation queue</a:t>
            </a:r>
          </a:p>
        </p:txBody>
      </p:sp>
      <p:pic>
        <p:nvPicPr>
          <p:cNvPr id="4" name="Picture 3">
            <a:extLst>
              <a:ext uri="{FF2B5EF4-FFF2-40B4-BE49-F238E27FC236}">
                <a16:creationId xmlns="" xmlns:a16="http://schemas.microsoft.com/office/drawing/2014/main" id="{F9B75623-C352-4039-9A75-47E3890F243D}"/>
              </a:ext>
            </a:extLst>
          </p:cNvPr>
          <p:cNvPicPr>
            <a:picLocks noChangeAspect="1"/>
          </p:cNvPicPr>
          <p:nvPr/>
        </p:nvPicPr>
        <p:blipFill rotWithShape="1">
          <a:blip r:embed="rId2">
            <a:extLst>
              <a:ext uri="{28A0092B-C50C-407E-A947-70E740481C1C}">
                <a14:useLocalDpi xmlns:a14="http://schemas.microsoft.com/office/drawing/2010/main" val="0"/>
              </a:ext>
            </a:extLst>
          </a:blip>
          <a:srcRect b="8749"/>
          <a:stretch/>
        </p:blipFill>
        <p:spPr>
          <a:xfrm>
            <a:off x="611560" y="1628801"/>
            <a:ext cx="7838095" cy="4536504"/>
          </a:xfrm>
          <a:prstGeom prst="rect">
            <a:avLst/>
          </a:prstGeom>
        </p:spPr>
      </p:pic>
    </p:spTree>
    <p:extLst>
      <p:ext uri="{BB962C8B-B14F-4D97-AF65-F5344CB8AC3E}">
        <p14:creationId xmlns:p14="http://schemas.microsoft.com/office/powerpoint/2010/main" val="3281964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a:xfrm>
            <a:off x="457200" y="274638"/>
            <a:ext cx="7787208" cy="1143000"/>
          </a:xfrm>
        </p:spPr>
        <p:txBody>
          <a:bodyPr/>
          <a:lstStyle/>
          <a:p>
            <a:r>
              <a:rPr lang="en-AU" sz="2400" dirty="0"/>
              <a:t>Step 18:</a:t>
            </a:r>
            <a:br>
              <a:rPr lang="en-AU" sz="2400" dirty="0"/>
            </a:br>
            <a:r>
              <a:rPr lang="en-AU" sz="2400" dirty="0"/>
              <a:t>Validated records are queued to be written to the database (depending on queue timing will fluctuate)</a:t>
            </a:r>
          </a:p>
        </p:txBody>
      </p:sp>
      <p:pic>
        <p:nvPicPr>
          <p:cNvPr id="4" name="Picture 3">
            <a:extLst>
              <a:ext uri="{FF2B5EF4-FFF2-40B4-BE49-F238E27FC236}">
                <a16:creationId xmlns="" xmlns:a16="http://schemas.microsoft.com/office/drawing/2014/main" id="{B48757AB-C248-491A-8721-84236059E4AB}"/>
              </a:ext>
            </a:extLst>
          </p:cNvPr>
          <p:cNvPicPr>
            <a:picLocks noChangeAspect="1"/>
          </p:cNvPicPr>
          <p:nvPr/>
        </p:nvPicPr>
        <p:blipFill rotWithShape="1">
          <a:blip r:embed="rId2">
            <a:extLst>
              <a:ext uri="{28A0092B-C50C-407E-A947-70E740481C1C}">
                <a14:useLocalDpi xmlns:a14="http://schemas.microsoft.com/office/drawing/2010/main" val="0"/>
              </a:ext>
            </a:extLst>
          </a:blip>
          <a:srcRect l="25701"/>
          <a:stretch/>
        </p:blipFill>
        <p:spPr>
          <a:xfrm>
            <a:off x="251519" y="1417638"/>
            <a:ext cx="3858135" cy="4747666"/>
          </a:xfrm>
          <a:prstGeom prst="rect">
            <a:avLst/>
          </a:prstGeom>
        </p:spPr>
      </p:pic>
      <p:sp>
        <p:nvSpPr>
          <p:cNvPr id="5" name="Rectangle 4">
            <a:extLst>
              <a:ext uri="{FF2B5EF4-FFF2-40B4-BE49-F238E27FC236}">
                <a16:creationId xmlns="" xmlns:a16="http://schemas.microsoft.com/office/drawing/2014/main" id="{01237493-B01B-4D42-AC56-565824EA3439}"/>
              </a:ext>
            </a:extLst>
          </p:cNvPr>
          <p:cNvSpPr/>
          <p:nvPr/>
        </p:nvSpPr>
        <p:spPr>
          <a:xfrm>
            <a:off x="457200" y="5589240"/>
            <a:ext cx="33227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93A46AAD-145E-418D-8E8A-578EF85E70E0}"/>
              </a:ext>
            </a:extLst>
          </p:cNvPr>
          <p:cNvSpPr/>
          <p:nvPr/>
        </p:nvSpPr>
        <p:spPr>
          <a:xfrm>
            <a:off x="4572000" y="4149080"/>
            <a:ext cx="3456384" cy="738664"/>
          </a:xfrm>
          <a:prstGeom prst="rect">
            <a:avLst/>
          </a:prstGeom>
          <a:ln>
            <a:solidFill>
              <a:schemeClr val="tx1"/>
            </a:solidFill>
          </a:ln>
        </p:spPr>
        <p:txBody>
          <a:bodyPr wrap="square">
            <a:spAutoFit/>
          </a:bodyPr>
          <a:lstStyle/>
          <a:p>
            <a:pPr algn="ctr"/>
            <a:r>
              <a:rPr lang="en-AU" sz="1400" dirty="0"/>
              <a:t>In Pending Status, your import job’s validated records have been queued to be written to the database.</a:t>
            </a:r>
          </a:p>
        </p:txBody>
      </p:sp>
      <p:cxnSp>
        <p:nvCxnSpPr>
          <p:cNvPr id="8" name="Straight Arrow Connector 7">
            <a:extLst>
              <a:ext uri="{FF2B5EF4-FFF2-40B4-BE49-F238E27FC236}">
                <a16:creationId xmlns="" xmlns:a16="http://schemas.microsoft.com/office/drawing/2014/main" id="{05895F96-F521-4EFD-B691-B647EC4A9FD1}"/>
              </a:ext>
            </a:extLst>
          </p:cNvPr>
          <p:cNvCxnSpPr>
            <a:stCxn id="6" idx="1"/>
          </p:cNvCxnSpPr>
          <p:nvPr/>
        </p:nvCxnSpPr>
        <p:spPr>
          <a:xfrm flipH="1">
            <a:off x="3779912" y="4518412"/>
            <a:ext cx="792088" cy="10708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145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19:</a:t>
            </a:r>
            <a:br>
              <a:rPr lang="en-AU" sz="2400" dirty="0"/>
            </a:br>
            <a:r>
              <a:rPr lang="en-AU" sz="2400" dirty="0"/>
              <a:t>Club Import Job status will change to Processing</a:t>
            </a:r>
          </a:p>
        </p:txBody>
      </p:sp>
      <p:pic>
        <p:nvPicPr>
          <p:cNvPr id="6" name="Picture 5">
            <a:extLst>
              <a:ext uri="{FF2B5EF4-FFF2-40B4-BE49-F238E27FC236}">
                <a16:creationId xmlns="" xmlns:a16="http://schemas.microsoft.com/office/drawing/2014/main" id="{9ED60804-1436-4246-9944-0CC9D3A84E3C}"/>
              </a:ext>
            </a:extLst>
          </p:cNvPr>
          <p:cNvPicPr>
            <a:picLocks noChangeAspect="1"/>
          </p:cNvPicPr>
          <p:nvPr/>
        </p:nvPicPr>
        <p:blipFill rotWithShape="1">
          <a:blip r:embed="rId2">
            <a:extLst>
              <a:ext uri="{28A0092B-C50C-407E-A947-70E740481C1C}">
                <a14:useLocalDpi xmlns:a14="http://schemas.microsoft.com/office/drawing/2010/main" val="0"/>
              </a:ext>
            </a:extLst>
          </a:blip>
          <a:srcRect l="27122"/>
          <a:stretch/>
        </p:blipFill>
        <p:spPr>
          <a:xfrm>
            <a:off x="251520" y="1196752"/>
            <a:ext cx="3863766" cy="4896544"/>
          </a:xfrm>
          <a:prstGeom prst="rect">
            <a:avLst/>
          </a:prstGeom>
        </p:spPr>
      </p:pic>
      <p:sp>
        <p:nvSpPr>
          <p:cNvPr id="7" name="Rectangle 6">
            <a:extLst>
              <a:ext uri="{FF2B5EF4-FFF2-40B4-BE49-F238E27FC236}">
                <a16:creationId xmlns="" xmlns:a16="http://schemas.microsoft.com/office/drawing/2014/main" id="{F8E5A451-B0F8-457F-A470-B79C28C3450F}"/>
              </a:ext>
            </a:extLst>
          </p:cNvPr>
          <p:cNvSpPr/>
          <p:nvPr/>
        </p:nvSpPr>
        <p:spPr>
          <a:xfrm>
            <a:off x="435858" y="5445224"/>
            <a:ext cx="3416061"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 xmlns:a16="http://schemas.microsoft.com/office/drawing/2014/main" id="{BDFBEB3D-077E-4E0B-8595-C8DB5EDE84E3}"/>
              </a:ext>
            </a:extLst>
          </p:cNvPr>
          <p:cNvSpPr/>
          <p:nvPr/>
        </p:nvSpPr>
        <p:spPr>
          <a:xfrm>
            <a:off x="4550659" y="4005064"/>
            <a:ext cx="3553488" cy="738664"/>
          </a:xfrm>
          <a:prstGeom prst="rect">
            <a:avLst/>
          </a:prstGeom>
          <a:ln>
            <a:solidFill>
              <a:schemeClr val="tx1"/>
            </a:solidFill>
          </a:ln>
        </p:spPr>
        <p:txBody>
          <a:bodyPr wrap="square">
            <a:spAutoFit/>
          </a:bodyPr>
          <a:lstStyle/>
          <a:p>
            <a:pPr algn="ctr"/>
            <a:r>
              <a:rPr lang="en-AU" sz="1400" dirty="0"/>
              <a:t>In Processing Status, your import job’s validated records commenced being  written to the database.</a:t>
            </a:r>
          </a:p>
        </p:txBody>
      </p:sp>
      <p:cxnSp>
        <p:nvCxnSpPr>
          <p:cNvPr id="9" name="Straight Arrow Connector 8">
            <a:extLst>
              <a:ext uri="{FF2B5EF4-FFF2-40B4-BE49-F238E27FC236}">
                <a16:creationId xmlns="" xmlns:a16="http://schemas.microsoft.com/office/drawing/2014/main" id="{AE6A3C4B-8752-4BE1-AB82-A314DBB4EC99}"/>
              </a:ext>
            </a:extLst>
          </p:cNvPr>
          <p:cNvCxnSpPr>
            <a:stCxn id="8" idx="1"/>
          </p:cNvCxnSpPr>
          <p:nvPr/>
        </p:nvCxnSpPr>
        <p:spPr>
          <a:xfrm flipH="1">
            <a:off x="3758571" y="4374396"/>
            <a:ext cx="792088" cy="10708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012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20:</a:t>
            </a:r>
            <a:br>
              <a:rPr lang="en-AU" sz="2400" dirty="0"/>
            </a:br>
            <a:r>
              <a:rPr lang="en-AU" sz="2400" dirty="0"/>
              <a:t>Club’s Administrators receive notification that Job has been completed</a:t>
            </a:r>
          </a:p>
        </p:txBody>
      </p:sp>
      <p:pic>
        <p:nvPicPr>
          <p:cNvPr id="3" name="Picture 2">
            <a:extLst>
              <a:ext uri="{FF2B5EF4-FFF2-40B4-BE49-F238E27FC236}">
                <a16:creationId xmlns="" xmlns:a16="http://schemas.microsoft.com/office/drawing/2014/main" id="{0993B409-EB30-4024-A348-CD675C45CEE3}"/>
              </a:ext>
            </a:extLst>
          </p:cNvPr>
          <p:cNvPicPr>
            <a:picLocks noChangeAspect="1"/>
          </p:cNvPicPr>
          <p:nvPr/>
        </p:nvPicPr>
        <p:blipFill>
          <a:blip r:embed="rId2"/>
          <a:stretch>
            <a:fillRect/>
          </a:stretch>
        </p:blipFill>
        <p:spPr>
          <a:xfrm>
            <a:off x="179512" y="1628800"/>
            <a:ext cx="8676456" cy="3822926"/>
          </a:xfrm>
          <a:prstGeom prst="rect">
            <a:avLst/>
          </a:prstGeom>
        </p:spPr>
      </p:pic>
    </p:spTree>
    <p:extLst>
      <p:ext uri="{BB962C8B-B14F-4D97-AF65-F5344CB8AC3E}">
        <p14:creationId xmlns:p14="http://schemas.microsoft.com/office/powerpoint/2010/main" val="603261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3707D-D6DD-4ABA-898B-09E00CFE4529}"/>
              </a:ext>
            </a:extLst>
          </p:cNvPr>
          <p:cNvSpPr>
            <a:spLocks noGrp="1"/>
          </p:cNvSpPr>
          <p:nvPr>
            <p:ph type="title"/>
          </p:nvPr>
        </p:nvSpPr>
        <p:spPr/>
        <p:txBody>
          <a:bodyPr/>
          <a:lstStyle/>
          <a:p>
            <a:r>
              <a:rPr lang="en-AU" sz="2400" dirty="0"/>
              <a:t>Step 21:</a:t>
            </a:r>
            <a:br>
              <a:rPr lang="en-AU" sz="2400" dirty="0"/>
            </a:br>
            <a:r>
              <a:rPr lang="en-AU" sz="2400" dirty="0"/>
              <a:t>Click on Start New Club Import Process Button</a:t>
            </a:r>
          </a:p>
        </p:txBody>
      </p:sp>
      <p:pic>
        <p:nvPicPr>
          <p:cNvPr id="4" name="Picture 3">
            <a:extLst>
              <a:ext uri="{FF2B5EF4-FFF2-40B4-BE49-F238E27FC236}">
                <a16:creationId xmlns="" xmlns:a16="http://schemas.microsoft.com/office/drawing/2014/main" id="{7B12ADF7-7023-4D88-BC9B-4EECBDBBD2FE}"/>
              </a:ext>
            </a:extLst>
          </p:cNvPr>
          <p:cNvPicPr>
            <a:picLocks noChangeAspect="1"/>
          </p:cNvPicPr>
          <p:nvPr/>
        </p:nvPicPr>
        <p:blipFill rotWithShape="1">
          <a:blip r:embed="rId2">
            <a:extLst>
              <a:ext uri="{28A0092B-C50C-407E-A947-70E740481C1C}">
                <a14:useLocalDpi xmlns:a14="http://schemas.microsoft.com/office/drawing/2010/main" val="0"/>
              </a:ext>
            </a:extLst>
          </a:blip>
          <a:srcRect l="26906"/>
          <a:stretch/>
        </p:blipFill>
        <p:spPr>
          <a:xfrm>
            <a:off x="179512" y="1268760"/>
            <a:ext cx="3744416" cy="4816588"/>
          </a:xfrm>
          <a:prstGeom prst="rect">
            <a:avLst/>
          </a:prstGeom>
        </p:spPr>
      </p:pic>
      <p:sp>
        <p:nvSpPr>
          <p:cNvPr id="5" name="Rectangle 4">
            <a:extLst>
              <a:ext uri="{FF2B5EF4-FFF2-40B4-BE49-F238E27FC236}">
                <a16:creationId xmlns="" xmlns:a16="http://schemas.microsoft.com/office/drawing/2014/main" id="{047DC6E1-90B1-4E4E-832D-CE18D22848A3}"/>
              </a:ext>
            </a:extLst>
          </p:cNvPr>
          <p:cNvSpPr/>
          <p:nvPr/>
        </p:nvSpPr>
        <p:spPr>
          <a:xfrm>
            <a:off x="323528" y="5445224"/>
            <a:ext cx="3528391"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9756F61A-819A-418A-B3FA-46ABD9E85784}"/>
              </a:ext>
            </a:extLst>
          </p:cNvPr>
          <p:cNvSpPr/>
          <p:nvPr/>
        </p:nvSpPr>
        <p:spPr>
          <a:xfrm>
            <a:off x="4433810" y="4005064"/>
            <a:ext cx="3670337" cy="1600438"/>
          </a:xfrm>
          <a:prstGeom prst="rect">
            <a:avLst/>
          </a:prstGeom>
          <a:ln>
            <a:solidFill>
              <a:schemeClr val="tx1"/>
            </a:solidFill>
          </a:ln>
        </p:spPr>
        <p:txBody>
          <a:bodyPr wrap="square">
            <a:spAutoFit/>
          </a:bodyPr>
          <a:lstStyle/>
          <a:p>
            <a:pPr algn="ctr"/>
            <a:r>
              <a:rPr lang="en-AU" sz="1400" dirty="0"/>
              <a:t>In Completed Status, your import job’s validated records have finished being written to the database.</a:t>
            </a:r>
          </a:p>
          <a:p>
            <a:pPr algn="ctr"/>
            <a:endParaRPr lang="en-AU" sz="1400" dirty="0"/>
          </a:p>
          <a:p>
            <a:pPr algn="ctr"/>
            <a:r>
              <a:rPr lang="en-AU" sz="1400" dirty="0"/>
              <a:t>You can now validate these records via Club Admin Home&gt; Reports&gt; Current Year Athletes including Gymsports report</a:t>
            </a:r>
          </a:p>
        </p:txBody>
      </p:sp>
      <p:cxnSp>
        <p:nvCxnSpPr>
          <p:cNvPr id="7" name="Straight Arrow Connector 6">
            <a:extLst>
              <a:ext uri="{FF2B5EF4-FFF2-40B4-BE49-F238E27FC236}">
                <a16:creationId xmlns="" xmlns:a16="http://schemas.microsoft.com/office/drawing/2014/main" id="{41CF1905-6CBC-475B-A8C6-C4BF374D8400}"/>
              </a:ext>
            </a:extLst>
          </p:cNvPr>
          <p:cNvCxnSpPr>
            <a:stCxn id="6" idx="1"/>
          </p:cNvCxnSpPr>
          <p:nvPr/>
        </p:nvCxnSpPr>
        <p:spPr>
          <a:xfrm flipH="1">
            <a:off x="3758572" y="4805283"/>
            <a:ext cx="675238" cy="6399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19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Troubleshooting </a:t>
            </a:r>
            <a:br>
              <a:rPr lang="en-AU" sz="4000" dirty="0"/>
            </a:br>
            <a:r>
              <a:rPr lang="en-AU" sz="4000" dirty="0"/>
              <a:t>Error Messages </a:t>
            </a:r>
            <a:br>
              <a:rPr lang="en-AU" sz="4000" dirty="0"/>
            </a:br>
            <a:r>
              <a:rPr lang="en-AU" sz="4000" dirty="0"/>
              <a:t>&amp; Failed Imports</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144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AD31016-8542-4D77-87F8-BCF183CC7346}"/>
              </a:ext>
            </a:extLst>
          </p:cNvPr>
          <p:cNvSpPr>
            <a:spLocks noGrp="1"/>
          </p:cNvSpPr>
          <p:nvPr>
            <p:ph type="title"/>
          </p:nvPr>
        </p:nvSpPr>
        <p:spPr>
          <a:xfrm>
            <a:off x="457200" y="21858"/>
            <a:ext cx="7571184" cy="1143000"/>
          </a:xfrm>
        </p:spPr>
        <p:txBody>
          <a:bodyPr/>
          <a:lstStyle/>
          <a:p>
            <a:r>
              <a:rPr lang="en-AU" dirty="0"/>
              <a:t>What has changed?</a:t>
            </a:r>
          </a:p>
        </p:txBody>
      </p:sp>
      <p:sp>
        <p:nvSpPr>
          <p:cNvPr id="5" name="Content Placeholder 4">
            <a:extLst>
              <a:ext uri="{FF2B5EF4-FFF2-40B4-BE49-F238E27FC236}">
                <a16:creationId xmlns="" xmlns:a16="http://schemas.microsoft.com/office/drawing/2014/main" id="{3A8D2E8C-CE15-404B-BC9E-49ABEA12BE79}"/>
              </a:ext>
            </a:extLst>
          </p:cNvPr>
          <p:cNvSpPr>
            <a:spLocks noGrp="1"/>
          </p:cNvSpPr>
          <p:nvPr>
            <p:ph idx="1"/>
          </p:nvPr>
        </p:nvSpPr>
        <p:spPr>
          <a:xfrm>
            <a:off x="457200" y="908720"/>
            <a:ext cx="8363272" cy="5217443"/>
          </a:xfrm>
        </p:spPr>
        <p:txBody>
          <a:bodyPr/>
          <a:lstStyle/>
          <a:p>
            <a:pPr>
              <a:spcAft>
                <a:spcPts val="600"/>
              </a:spcAft>
            </a:pPr>
            <a:r>
              <a:rPr lang="en-AU" sz="1200" dirty="0"/>
              <a:t>Updated club import headers and requirements – </a:t>
            </a:r>
            <a:r>
              <a:rPr lang="en-AU" sz="1200" dirty="0">
                <a:hlinkClick r:id="rId2"/>
              </a:rPr>
              <a:t>more information can be found here</a:t>
            </a:r>
            <a:r>
              <a:rPr lang="en-AU" sz="1200" dirty="0"/>
              <a:t>.</a:t>
            </a:r>
          </a:p>
          <a:p>
            <a:pPr>
              <a:spcAft>
                <a:spcPts val="600"/>
              </a:spcAft>
            </a:pPr>
            <a:r>
              <a:rPr lang="en-AU" sz="1200" dirty="0"/>
              <a:t>New validation template – </a:t>
            </a:r>
            <a:r>
              <a:rPr lang="en-AU" sz="1200" dirty="0">
                <a:hlinkClick r:id="rId3"/>
              </a:rPr>
              <a:t>more information can be found here</a:t>
            </a:r>
            <a:r>
              <a:rPr lang="en-AU" sz="1200" dirty="0"/>
              <a:t>.</a:t>
            </a:r>
          </a:p>
          <a:p>
            <a:pPr>
              <a:spcAft>
                <a:spcPts val="600"/>
              </a:spcAft>
            </a:pPr>
            <a:r>
              <a:rPr lang="en-AU" sz="1200" dirty="0"/>
              <a:t>CSV file required to import (previously excel)</a:t>
            </a:r>
          </a:p>
          <a:p>
            <a:pPr>
              <a:spcAft>
                <a:spcPts val="600"/>
              </a:spcAft>
            </a:pPr>
            <a:r>
              <a:rPr lang="en-AU" sz="1200" dirty="0"/>
              <a:t>NO COMMAs – if you have a comma in any fields these must be removed as we have moved to CSV (Comma delimited files).  Commas are used to separate fields and will result in any records not importing correctly and requiring to be fixed.  </a:t>
            </a:r>
            <a:r>
              <a:rPr lang="en-AU" sz="1200" dirty="0">
                <a:hlinkClick r:id="rId4"/>
              </a:rPr>
              <a:t>More information on how you can do this in bulk in excel.</a:t>
            </a:r>
            <a:endParaRPr lang="en-AU" sz="1200" dirty="0"/>
          </a:p>
          <a:p>
            <a:pPr>
              <a:spcAft>
                <a:spcPts val="600"/>
              </a:spcAft>
            </a:pPr>
            <a:r>
              <a:rPr lang="en-AU" sz="1200" dirty="0"/>
              <a:t>No need to batch imports – put all your athletes in one file.</a:t>
            </a:r>
          </a:p>
          <a:p>
            <a:pPr>
              <a:spcAft>
                <a:spcPts val="600"/>
              </a:spcAft>
            </a:pPr>
            <a:r>
              <a:rPr lang="en-AU" sz="1200" dirty="0"/>
              <a:t>All Athletes now require at least 1 Athlete Code every import.</a:t>
            </a:r>
          </a:p>
          <a:p>
            <a:pPr>
              <a:spcAft>
                <a:spcPts val="600"/>
              </a:spcAft>
            </a:pPr>
            <a:r>
              <a:rPr lang="en-AU" sz="1200" dirty="0"/>
              <a:t>Athletes can have up to 3 different Athlete Codes per import.</a:t>
            </a:r>
          </a:p>
          <a:p>
            <a:pPr>
              <a:spcAft>
                <a:spcPts val="600"/>
              </a:spcAft>
            </a:pPr>
            <a:r>
              <a:rPr lang="en-AU" sz="1200" dirty="0"/>
              <a:t>Incorrect and incomplete Athlete Codes will not be imported into the system and will be required to be fixed before data is written into the database.</a:t>
            </a:r>
          </a:p>
          <a:p>
            <a:pPr>
              <a:spcAft>
                <a:spcPts val="600"/>
              </a:spcAft>
            </a:pPr>
            <a:r>
              <a:rPr lang="en-AU" sz="1200" dirty="0"/>
              <a:t>All phone number fields require 10 digits only (the system will remove special characters and spaces) </a:t>
            </a:r>
            <a:br>
              <a:rPr lang="en-AU" sz="1200" dirty="0"/>
            </a:br>
            <a:r>
              <a:rPr lang="en-AU" sz="1200" i="1" dirty="0" err="1"/>
              <a:t>eg</a:t>
            </a:r>
            <a:r>
              <a:rPr lang="en-AU" sz="1200" i="1" dirty="0"/>
              <a:t>. Landline 0386989718 or Mobile 0411222333</a:t>
            </a:r>
          </a:p>
          <a:p>
            <a:pPr>
              <a:spcAft>
                <a:spcPts val="600"/>
              </a:spcAft>
            </a:pPr>
            <a:r>
              <a:rPr lang="en-AU" sz="1200" dirty="0"/>
              <a:t>No need to trim leading/trailing spaces in fields as this is automatically done by the system</a:t>
            </a:r>
          </a:p>
          <a:p>
            <a:pPr>
              <a:spcAft>
                <a:spcPts val="100"/>
              </a:spcAft>
            </a:pPr>
            <a:r>
              <a:rPr lang="en-AU" sz="1200" dirty="0"/>
              <a:t>The following fields are no longer required:</a:t>
            </a:r>
          </a:p>
          <a:p>
            <a:pPr lvl="1">
              <a:spcAft>
                <a:spcPts val="100"/>
              </a:spcAft>
            </a:pPr>
            <a:r>
              <a:rPr lang="en-AU" sz="1200" dirty="0"/>
              <a:t>State Association </a:t>
            </a:r>
            <a:r>
              <a:rPr lang="en-AU" sz="1200" i="1" dirty="0"/>
              <a:t>(this gets automatically updated as per the Club’s state association)</a:t>
            </a:r>
          </a:p>
          <a:p>
            <a:pPr lvl="1">
              <a:spcAft>
                <a:spcPts val="100"/>
              </a:spcAft>
            </a:pPr>
            <a:r>
              <a:rPr lang="en-AU" sz="1200" dirty="0"/>
              <a:t>Fax</a:t>
            </a:r>
          </a:p>
          <a:p>
            <a:pPr lvl="1">
              <a:spcAft>
                <a:spcPts val="100"/>
              </a:spcAft>
            </a:pPr>
            <a:r>
              <a:rPr lang="en-AU" sz="1200" dirty="0"/>
              <a:t>Address3</a:t>
            </a:r>
          </a:p>
          <a:p>
            <a:pPr lvl="1">
              <a:spcAft>
                <a:spcPts val="100"/>
              </a:spcAft>
            </a:pPr>
            <a:r>
              <a:rPr lang="en-AU" sz="1200" dirty="0"/>
              <a:t>Date Achieved </a:t>
            </a:r>
            <a:r>
              <a:rPr lang="en-AU" sz="1200" i="1" dirty="0"/>
              <a:t>(this field will be phased out as we assume every time a new athlete code is registered is when it was achieved)</a:t>
            </a:r>
          </a:p>
          <a:p>
            <a:pPr lvl="1">
              <a:spcAft>
                <a:spcPts val="100"/>
              </a:spcAft>
            </a:pPr>
            <a:r>
              <a:rPr lang="en-AU" sz="1200" dirty="0"/>
              <a:t>Paid Thru </a:t>
            </a:r>
            <a:r>
              <a:rPr lang="en-AU" sz="1200" i="1" dirty="0"/>
              <a:t>(automatically updated to the year the file was updated in)</a:t>
            </a:r>
          </a:p>
          <a:p>
            <a:pPr>
              <a:spcAft>
                <a:spcPts val="1800"/>
              </a:spcAft>
            </a:pPr>
            <a:endParaRPr lang="en-AU" sz="1200" dirty="0"/>
          </a:p>
          <a:p>
            <a:pPr lvl="1">
              <a:spcAft>
                <a:spcPts val="1800"/>
              </a:spcAft>
            </a:pPr>
            <a:endParaRPr lang="en-AU" sz="1200" dirty="0"/>
          </a:p>
        </p:txBody>
      </p:sp>
    </p:spTree>
    <p:extLst>
      <p:ext uri="{BB962C8B-B14F-4D97-AF65-F5344CB8AC3E}">
        <p14:creationId xmlns:p14="http://schemas.microsoft.com/office/powerpoint/2010/main" val="287859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490F649-57FB-444F-AD66-01182068A886}"/>
              </a:ext>
            </a:extLst>
          </p:cNvPr>
          <p:cNvSpPr>
            <a:spLocks noGrp="1"/>
          </p:cNvSpPr>
          <p:nvPr>
            <p:ph type="title"/>
          </p:nvPr>
        </p:nvSpPr>
        <p:spPr/>
        <p:txBody>
          <a:bodyPr/>
          <a:lstStyle/>
          <a:p>
            <a:r>
              <a:rPr lang="en-AU" dirty="0"/>
              <a:t>Unable to Upload Club Import file in Step 1. Upload</a:t>
            </a:r>
          </a:p>
        </p:txBody>
      </p:sp>
      <p:pic>
        <p:nvPicPr>
          <p:cNvPr id="8" name="Picture 7">
            <a:extLst>
              <a:ext uri="{FF2B5EF4-FFF2-40B4-BE49-F238E27FC236}">
                <a16:creationId xmlns="" xmlns:a16="http://schemas.microsoft.com/office/drawing/2014/main" id="{DA5631ED-8576-4097-ADA8-AE26C69F78EE}"/>
              </a:ext>
            </a:extLst>
          </p:cNvPr>
          <p:cNvPicPr>
            <a:picLocks noChangeAspect="1"/>
          </p:cNvPicPr>
          <p:nvPr/>
        </p:nvPicPr>
        <p:blipFill>
          <a:blip r:embed="rId2"/>
          <a:stretch>
            <a:fillRect/>
          </a:stretch>
        </p:blipFill>
        <p:spPr>
          <a:xfrm>
            <a:off x="440087" y="1407240"/>
            <a:ext cx="7276108" cy="4627384"/>
          </a:xfrm>
          <a:prstGeom prst="rect">
            <a:avLst/>
          </a:prstGeom>
        </p:spPr>
      </p:pic>
      <p:sp>
        <p:nvSpPr>
          <p:cNvPr id="9" name="Rectangle 8">
            <a:extLst>
              <a:ext uri="{FF2B5EF4-FFF2-40B4-BE49-F238E27FC236}">
                <a16:creationId xmlns="" xmlns:a16="http://schemas.microsoft.com/office/drawing/2014/main" id="{7BA45D7B-2AB1-43D8-9992-6EE82625AEF5}"/>
              </a:ext>
            </a:extLst>
          </p:cNvPr>
          <p:cNvSpPr/>
          <p:nvPr/>
        </p:nvSpPr>
        <p:spPr>
          <a:xfrm>
            <a:off x="457200" y="4797152"/>
            <a:ext cx="253062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 xmlns:a16="http://schemas.microsoft.com/office/drawing/2014/main" id="{913873AE-D612-4E18-BFF9-5906A38ECB40}"/>
              </a:ext>
            </a:extLst>
          </p:cNvPr>
          <p:cNvSpPr/>
          <p:nvPr/>
        </p:nvSpPr>
        <p:spPr>
          <a:xfrm>
            <a:off x="4433810" y="4005064"/>
            <a:ext cx="4530678" cy="2246769"/>
          </a:xfrm>
          <a:prstGeom prst="rect">
            <a:avLst/>
          </a:prstGeom>
          <a:ln>
            <a:solidFill>
              <a:schemeClr val="tx1"/>
            </a:solidFill>
          </a:ln>
        </p:spPr>
        <p:txBody>
          <a:bodyPr wrap="square">
            <a:spAutoFit/>
          </a:bodyPr>
          <a:lstStyle/>
          <a:p>
            <a:pPr algn="ctr"/>
            <a:r>
              <a:rPr lang="en-AU" sz="1400" dirty="0"/>
              <a:t>If you get a red dot and a No File selected message when you select the Save button, this means you are trying to upload a file which is not in the correct file format.  </a:t>
            </a:r>
          </a:p>
          <a:p>
            <a:pPr algn="ctr"/>
            <a:endParaRPr lang="en-AU" sz="1400" dirty="0"/>
          </a:p>
          <a:p>
            <a:pPr algn="ctr"/>
            <a:r>
              <a:rPr lang="en-AU" sz="1400" dirty="0"/>
              <a:t>Please ensure you are using a file which is saved as a CSV (Comma Delimited) (*.csv) file type.</a:t>
            </a:r>
          </a:p>
          <a:p>
            <a:pPr algn="ctr"/>
            <a:endParaRPr lang="en-AU" sz="1400" dirty="0"/>
          </a:p>
          <a:p>
            <a:pPr algn="ctr"/>
            <a:r>
              <a:rPr lang="en-AU" sz="1400" dirty="0"/>
              <a:t>Important: Please do not use any other CSV file types as you will have issues with the import process.</a:t>
            </a:r>
          </a:p>
        </p:txBody>
      </p:sp>
      <p:cxnSp>
        <p:nvCxnSpPr>
          <p:cNvPr id="12" name="Straight Arrow Connector 11">
            <a:extLst>
              <a:ext uri="{FF2B5EF4-FFF2-40B4-BE49-F238E27FC236}">
                <a16:creationId xmlns="" xmlns:a16="http://schemas.microsoft.com/office/drawing/2014/main" id="{06A5A3D2-C2BE-4C48-825A-5F046271A44B}"/>
              </a:ext>
            </a:extLst>
          </p:cNvPr>
          <p:cNvCxnSpPr>
            <a:cxnSpLocks/>
            <a:endCxn id="9" idx="3"/>
          </p:cNvCxnSpPr>
          <p:nvPr/>
        </p:nvCxnSpPr>
        <p:spPr>
          <a:xfrm flipH="1">
            <a:off x="2987824" y="5121188"/>
            <a:ext cx="14459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681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C9FCBE-0B64-43A9-9AE6-84502EC46814}"/>
              </a:ext>
            </a:extLst>
          </p:cNvPr>
          <p:cNvSpPr>
            <a:spLocks noGrp="1"/>
          </p:cNvSpPr>
          <p:nvPr>
            <p:ph type="title"/>
          </p:nvPr>
        </p:nvSpPr>
        <p:spPr/>
        <p:txBody>
          <a:bodyPr/>
          <a:lstStyle/>
          <a:p>
            <a:r>
              <a:rPr lang="en-AU" dirty="0"/>
              <a:t>Getting Problem with CSV error in Step 1. Upload</a:t>
            </a:r>
          </a:p>
        </p:txBody>
      </p:sp>
      <p:pic>
        <p:nvPicPr>
          <p:cNvPr id="4" name="Picture 3">
            <a:extLst>
              <a:ext uri="{FF2B5EF4-FFF2-40B4-BE49-F238E27FC236}">
                <a16:creationId xmlns="" xmlns:a16="http://schemas.microsoft.com/office/drawing/2014/main" id="{6E4B8D5A-FEDB-4ABE-AD4E-E73FA4D4C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28800"/>
            <a:ext cx="5400600" cy="4441420"/>
          </a:xfrm>
          <a:prstGeom prst="rect">
            <a:avLst/>
          </a:prstGeom>
        </p:spPr>
      </p:pic>
      <p:sp>
        <p:nvSpPr>
          <p:cNvPr id="5" name="Rectangle 4">
            <a:extLst>
              <a:ext uri="{FF2B5EF4-FFF2-40B4-BE49-F238E27FC236}">
                <a16:creationId xmlns="" xmlns:a16="http://schemas.microsoft.com/office/drawing/2014/main" id="{6FD17088-C3D2-4663-B816-6685CEC19F02}"/>
              </a:ext>
            </a:extLst>
          </p:cNvPr>
          <p:cNvSpPr/>
          <p:nvPr/>
        </p:nvSpPr>
        <p:spPr>
          <a:xfrm>
            <a:off x="457200" y="5085184"/>
            <a:ext cx="526692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A94D6B2E-A5A7-4A6E-97E3-DB478F10B7C6}"/>
              </a:ext>
            </a:extLst>
          </p:cNvPr>
          <p:cNvSpPr/>
          <p:nvPr/>
        </p:nvSpPr>
        <p:spPr>
          <a:xfrm>
            <a:off x="4427984" y="3717032"/>
            <a:ext cx="4530678" cy="738664"/>
          </a:xfrm>
          <a:prstGeom prst="rect">
            <a:avLst/>
          </a:prstGeom>
          <a:ln>
            <a:solidFill>
              <a:schemeClr val="tx1"/>
            </a:solidFill>
          </a:ln>
        </p:spPr>
        <p:txBody>
          <a:bodyPr wrap="square">
            <a:spAutoFit/>
          </a:bodyPr>
          <a:lstStyle/>
          <a:p>
            <a:pPr algn="ctr"/>
            <a:r>
              <a:rPr lang="en-AU" sz="1400" dirty="0"/>
              <a:t>You are trying to import a CSV file with the wrong headers.  Please go to </a:t>
            </a:r>
            <a:r>
              <a:rPr lang="en-AU" sz="1400" dirty="0">
                <a:hlinkClick r:id="rId3"/>
              </a:rPr>
              <a:t>Club Import Report Requirements</a:t>
            </a:r>
            <a:r>
              <a:rPr lang="en-AU" sz="1400" dirty="0"/>
              <a:t> to check you are using the latest format.</a:t>
            </a:r>
          </a:p>
        </p:txBody>
      </p:sp>
      <p:cxnSp>
        <p:nvCxnSpPr>
          <p:cNvPr id="8" name="Straight Arrow Connector 7">
            <a:extLst>
              <a:ext uri="{FF2B5EF4-FFF2-40B4-BE49-F238E27FC236}">
                <a16:creationId xmlns="" xmlns:a16="http://schemas.microsoft.com/office/drawing/2014/main" id="{126D35FA-B2DF-4C2B-8395-F06131570B3C}"/>
              </a:ext>
            </a:extLst>
          </p:cNvPr>
          <p:cNvCxnSpPr>
            <a:cxnSpLocks/>
            <a:stCxn id="6" idx="1"/>
          </p:cNvCxnSpPr>
          <p:nvPr/>
        </p:nvCxnSpPr>
        <p:spPr>
          <a:xfrm flipH="1">
            <a:off x="2915816" y="4086364"/>
            <a:ext cx="1512168" cy="9988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99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3E28EB-7239-4CDE-A0DD-A3C2427EC20A}"/>
              </a:ext>
            </a:extLst>
          </p:cNvPr>
          <p:cNvSpPr>
            <a:spLocks noGrp="1"/>
          </p:cNvSpPr>
          <p:nvPr>
            <p:ph type="title"/>
          </p:nvPr>
        </p:nvSpPr>
        <p:spPr/>
        <p:txBody>
          <a:bodyPr/>
          <a:lstStyle/>
          <a:p>
            <a:r>
              <a:rPr lang="en-AU" dirty="0"/>
              <a:t>Import didn’t import all my information into Step 5 and 6 for some records</a:t>
            </a:r>
          </a:p>
        </p:txBody>
      </p:sp>
      <p:pic>
        <p:nvPicPr>
          <p:cNvPr id="6" name="Picture 5">
            <a:extLst>
              <a:ext uri="{FF2B5EF4-FFF2-40B4-BE49-F238E27FC236}">
                <a16:creationId xmlns="" xmlns:a16="http://schemas.microsoft.com/office/drawing/2014/main" id="{E10FD741-A6A6-476D-99EF-881E209F0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00808"/>
            <a:ext cx="5781066" cy="4176464"/>
          </a:xfrm>
          <a:prstGeom prst="rect">
            <a:avLst/>
          </a:prstGeom>
        </p:spPr>
      </p:pic>
      <p:sp>
        <p:nvSpPr>
          <p:cNvPr id="7" name="Rectangle 6">
            <a:extLst>
              <a:ext uri="{FF2B5EF4-FFF2-40B4-BE49-F238E27FC236}">
                <a16:creationId xmlns="" xmlns:a16="http://schemas.microsoft.com/office/drawing/2014/main" id="{DEA184D6-4B87-48B8-B9DD-74D416E77844}"/>
              </a:ext>
            </a:extLst>
          </p:cNvPr>
          <p:cNvSpPr/>
          <p:nvPr/>
        </p:nvSpPr>
        <p:spPr>
          <a:xfrm>
            <a:off x="395536" y="3429000"/>
            <a:ext cx="5328592"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 xmlns:a16="http://schemas.microsoft.com/office/drawing/2014/main" id="{B0439D56-05EB-4800-9C4A-DF7183C18358}"/>
              </a:ext>
            </a:extLst>
          </p:cNvPr>
          <p:cNvSpPr/>
          <p:nvPr/>
        </p:nvSpPr>
        <p:spPr>
          <a:xfrm>
            <a:off x="5868144" y="1543432"/>
            <a:ext cx="3096344" cy="3539430"/>
          </a:xfrm>
          <a:prstGeom prst="rect">
            <a:avLst/>
          </a:prstGeom>
          <a:ln>
            <a:solidFill>
              <a:schemeClr val="tx1"/>
            </a:solidFill>
          </a:ln>
        </p:spPr>
        <p:txBody>
          <a:bodyPr wrap="square">
            <a:spAutoFit/>
          </a:bodyPr>
          <a:lstStyle/>
          <a:p>
            <a:pPr algn="ctr"/>
            <a:r>
              <a:rPr lang="en-AU" sz="1400" dirty="0"/>
              <a:t>If you see an field which starts with “ and then no other expected fields being imported – this means that there was a comma in the record.</a:t>
            </a:r>
          </a:p>
          <a:p>
            <a:pPr algn="ctr"/>
            <a:endParaRPr lang="en-AU" sz="1400" dirty="0"/>
          </a:p>
          <a:p>
            <a:pPr algn="ctr"/>
            <a:r>
              <a:rPr lang="en-AU" sz="1400" dirty="0"/>
              <a:t>Commas are used to separate fields in CSV files and will result in any records not importing correctly and requiring to be fixed.  </a:t>
            </a:r>
            <a:r>
              <a:rPr lang="en-AU" sz="1400" dirty="0">
                <a:hlinkClick r:id="rId3"/>
              </a:rPr>
              <a:t>More information on how you can do this in bulk in excel.</a:t>
            </a:r>
            <a:endParaRPr lang="en-AU" sz="1400" dirty="0"/>
          </a:p>
          <a:p>
            <a:pPr algn="ctr"/>
            <a:endParaRPr lang="en-AU" sz="1400" dirty="0"/>
          </a:p>
          <a:p>
            <a:pPr algn="ctr"/>
            <a:r>
              <a:rPr lang="en-AU" sz="1400" dirty="0"/>
              <a:t>Alternatively please use the validation template as it will strip out all commas from your import file automatically.</a:t>
            </a:r>
          </a:p>
        </p:txBody>
      </p:sp>
      <p:cxnSp>
        <p:nvCxnSpPr>
          <p:cNvPr id="10" name="Straight Arrow Connector 9">
            <a:extLst>
              <a:ext uri="{FF2B5EF4-FFF2-40B4-BE49-F238E27FC236}">
                <a16:creationId xmlns="" xmlns:a16="http://schemas.microsoft.com/office/drawing/2014/main" id="{B73C248D-4394-4315-BAEA-BE68D816F836}"/>
              </a:ext>
            </a:extLst>
          </p:cNvPr>
          <p:cNvCxnSpPr/>
          <p:nvPr/>
        </p:nvCxnSpPr>
        <p:spPr>
          <a:xfrm flipH="1">
            <a:off x="2771800" y="2060848"/>
            <a:ext cx="3096344" cy="1368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970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059FFF-5843-4E6A-AEB7-33E1547E17FA}"/>
              </a:ext>
            </a:extLst>
          </p:cNvPr>
          <p:cNvSpPr>
            <a:spLocks noGrp="1"/>
          </p:cNvSpPr>
          <p:nvPr>
            <p:ph type="title"/>
          </p:nvPr>
        </p:nvSpPr>
        <p:spPr/>
        <p:txBody>
          <a:bodyPr/>
          <a:lstStyle/>
          <a:p>
            <a:r>
              <a:rPr lang="en-AU" dirty="0"/>
              <a:t>I got an email that my Club Import failed?</a:t>
            </a:r>
          </a:p>
        </p:txBody>
      </p:sp>
      <p:pic>
        <p:nvPicPr>
          <p:cNvPr id="4" name="Picture 3">
            <a:extLst>
              <a:ext uri="{FF2B5EF4-FFF2-40B4-BE49-F238E27FC236}">
                <a16:creationId xmlns="" xmlns:a16="http://schemas.microsoft.com/office/drawing/2014/main" id="{049ED4EC-5934-47ED-B67B-7B398BA73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8712968" cy="3469297"/>
          </a:xfrm>
          <a:prstGeom prst="rect">
            <a:avLst/>
          </a:prstGeom>
        </p:spPr>
      </p:pic>
      <p:sp>
        <p:nvSpPr>
          <p:cNvPr id="5" name="TextBox 4">
            <a:extLst>
              <a:ext uri="{FF2B5EF4-FFF2-40B4-BE49-F238E27FC236}">
                <a16:creationId xmlns="" xmlns:a16="http://schemas.microsoft.com/office/drawing/2014/main" id="{E8CF6FE0-DAED-41DA-8766-7DF07511650F}"/>
              </a:ext>
            </a:extLst>
          </p:cNvPr>
          <p:cNvSpPr txBox="1"/>
          <p:nvPr/>
        </p:nvSpPr>
        <p:spPr>
          <a:xfrm>
            <a:off x="2771800" y="4365104"/>
            <a:ext cx="5256584" cy="1815882"/>
          </a:xfrm>
          <a:prstGeom prst="rect">
            <a:avLst/>
          </a:prstGeom>
          <a:noFill/>
          <a:ln>
            <a:solidFill>
              <a:srgbClr val="FF0000"/>
            </a:solidFill>
          </a:ln>
        </p:spPr>
        <p:txBody>
          <a:bodyPr wrap="square" rtlCol="0">
            <a:spAutoFit/>
          </a:bodyPr>
          <a:lstStyle/>
          <a:p>
            <a:r>
              <a:rPr lang="en-AU" sz="1400" dirty="0"/>
              <a:t>This import has failed as the dates were in American format </a:t>
            </a:r>
            <a:r>
              <a:rPr lang="en-AU" sz="1400" dirty="0" err="1"/>
              <a:t>eg</a:t>
            </a:r>
            <a:r>
              <a:rPr lang="en-AU" sz="1400" dirty="0"/>
              <a:t>. MM/DD/YYYY format. </a:t>
            </a:r>
          </a:p>
          <a:p>
            <a:endParaRPr lang="en-AU" sz="1400" dirty="0"/>
          </a:p>
          <a:p>
            <a:r>
              <a:rPr lang="en-AU" sz="1400" dirty="0"/>
              <a:t>To resolve update your import file with the correct format </a:t>
            </a:r>
            <a:r>
              <a:rPr lang="en-AU" sz="1400" dirty="0" err="1"/>
              <a:t>eg</a:t>
            </a:r>
            <a:r>
              <a:rPr lang="en-AU" sz="1400" dirty="0"/>
              <a:t>. DD/MM/YYYYY and start the import process again.</a:t>
            </a:r>
          </a:p>
          <a:p>
            <a:endParaRPr lang="en-AU" sz="1400" dirty="0"/>
          </a:p>
          <a:p>
            <a:r>
              <a:rPr lang="en-AU" sz="1400" dirty="0"/>
              <a:t>Please contact </a:t>
            </a:r>
            <a:r>
              <a:rPr lang="en-AU" sz="1400" dirty="0">
                <a:hlinkClick r:id="rId3"/>
              </a:rPr>
              <a:t>support@gymnastics.org.au</a:t>
            </a:r>
            <a:r>
              <a:rPr lang="en-AU" sz="1400" dirty="0"/>
              <a:t> if you require further assistance.</a:t>
            </a:r>
          </a:p>
        </p:txBody>
      </p:sp>
    </p:spTree>
    <p:extLst>
      <p:ext uri="{BB962C8B-B14F-4D97-AF65-F5344CB8AC3E}">
        <p14:creationId xmlns:p14="http://schemas.microsoft.com/office/powerpoint/2010/main" val="18663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52A8B-8655-4F83-9B9F-4CE6B866E570}"/>
              </a:ext>
            </a:extLst>
          </p:cNvPr>
          <p:cNvSpPr>
            <a:spLocks noGrp="1"/>
          </p:cNvSpPr>
          <p:nvPr>
            <p:ph type="title"/>
          </p:nvPr>
        </p:nvSpPr>
        <p:spPr/>
        <p:txBody>
          <a:bodyPr/>
          <a:lstStyle/>
          <a:p>
            <a:r>
              <a:rPr lang="en-AU" dirty="0"/>
              <a:t>My Club Import dashboard says my import has failed?</a:t>
            </a:r>
          </a:p>
        </p:txBody>
      </p:sp>
      <p:pic>
        <p:nvPicPr>
          <p:cNvPr id="4" name="Picture 3">
            <a:extLst>
              <a:ext uri="{FF2B5EF4-FFF2-40B4-BE49-F238E27FC236}">
                <a16:creationId xmlns="" xmlns:a16="http://schemas.microsoft.com/office/drawing/2014/main" id="{BB683E00-11B0-464D-8050-16BFCB11F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37" y="1556792"/>
            <a:ext cx="3801931" cy="4549062"/>
          </a:xfrm>
          <a:prstGeom prst="rect">
            <a:avLst/>
          </a:prstGeom>
        </p:spPr>
      </p:pic>
      <p:sp>
        <p:nvSpPr>
          <p:cNvPr id="5" name="Rectangle 4">
            <a:extLst>
              <a:ext uri="{FF2B5EF4-FFF2-40B4-BE49-F238E27FC236}">
                <a16:creationId xmlns="" xmlns:a16="http://schemas.microsoft.com/office/drawing/2014/main" id="{C6785755-08CB-4DE4-86C9-F892F3C55374}"/>
              </a:ext>
            </a:extLst>
          </p:cNvPr>
          <p:cNvSpPr/>
          <p:nvPr/>
        </p:nvSpPr>
        <p:spPr>
          <a:xfrm>
            <a:off x="457200" y="3789040"/>
            <a:ext cx="3682752"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 xmlns:a16="http://schemas.microsoft.com/office/drawing/2014/main" id="{F9F79694-44E7-4C11-A0CB-1703C3AF73BB}"/>
              </a:ext>
            </a:extLst>
          </p:cNvPr>
          <p:cNvSpPr txBox="1"/>
          <p:nvPr/>
        </p:nvSpPr>
        <p:spPr>
          <a:xfrm>
            <a:off x="5292080" y="2780928"/>
            <a:ext cx="3492896" cy="2462213"/>
          </a:xfrm>
          <a:prstGeom prst="rect">
            <a:avLst/>
          </a:prstGeom>
          <a:noFill/>
          <a:ln>
            <a:solidFill>
              <a:schemeClr val="tx1"/>
            </a:solidFill>
          </a:ln>
        </p:spPr>
        <p:txBody>
          <a:bodyPr wrap="square" rtlCol="0">
            <a:spAutoFit/>
          </a:bodyPr>
          <a:lstStyle/>
          <a:p>
            <a:r>
              <a:rPr lang="en-AU" sz="1400" dirty="0"/>
              <a:t>This imports have failed as the dates were in American format </a:t>
            </a:r>
            <a:r>
              <a:rPr lang="en-AU" sz="1400" dirty="0" err="1"/>
              <a:t>eg</a:t>
            </a:r>
            <a:r>
              <a:rPr lang="en-AU" sz="1400" dirty="0"/>
              <a:t>. MM/DD/YYYY format. </a:t>
            </a:r>
          </a:p>
          <a:p>
            <a:endParaRPr lang="en-AU" sz="1400" dirty="0"/>
          </a:p>
          <a:p>
            <a:r>
              <a:rPr lang="en-AU" sz="1400" dirty="0"/>
              <a:t>To resolve update your import file with the correct format </a:t>
            </a:r>
            <a:r>
              <a:rPr lang="en-AU" sz="1400" dirty="0" err="1"/>
              <a:t>eg</a:t>
            </a:r>
            <a:r>
              <a:rPr lang="en-AU" sz="1400" dirty="0"/>
              <a:t>. DD/MM/YYYYY and start the import process again.</a:t>
            </a:r>
          </a:p>
          <a:p>
            <a:endParaRPr lang="en-AU" sz="1400" dirty="0"/>
          </a:p>
          <a:p>
            <a:r>
              <a:rPr lang="en-AU" sz="1400" dirty="0"/>
              <a:t>Please contact </a:t>
            </a:r>
            <a:r>
              <a:rPr lang="en-AU" sz="1400" dirty="0">
                <a:hlinkClick r:id="rId3"/>
              </a:rPr>
              <a:t>support@gymnastics.org.au</a:t>
            </a:r>
            <a:r>
              <a:rPr lang="en-AU" sz="1400" dirty="0"/>
              <a:t> if you require further assistance.</a:t>
            </a:r>
          </a:p>
        </p:txBody>
      </p:sp>
      <p:cxnSp>
        <p:nvCxnSpPr>
          <p:cNvPr id="8" name="Straight Arrow Connector 7">
            <a:extLst>
              <a:ext uri="{FF2B5EF4-FFF2-40B4-BE49-F238E27FC236}">
                <a16:creationId xmlns="" xmlns:a16="http://schemas.microsoft.com/office/drawing/2014/main" id="{1738B2FD-E649-45CD-AB92-DEDD96BAEBEF}"/>
              </a:ext>
            </a:extLst>
          </p:cNvPr>
          <p:cNvCxnSpPr>
            <a:stCxn id="6" idx="1"/>
          </p:cNvCxnSpPr>
          <p:nvPr/>
        </p:nvCxnSpPr>
        <p:spPr>
          <a:xfrm flipH="1">
            <a:off x="4139952" y="4012035"/>
            <a:ext cx="1152128" cy="10011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480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Error: There is a problem with the CSV file columns</a:t>
            </a:r>
            <a:endParaRPr lang="en-AU" dirty="0"/>
          </a:p>
        </p:txBody>
      </p:sp>
      <p:pic>
        <p:nvPicPr>
          <p:cNvPr id="1026" name="Picture 2" descr="C:\Users\jiacobozzi\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4" y="1628800"/>
            <a:ext cx="9036496" cy="427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55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7" y="-171400"/>
            <a:ext cx="7571184" cy="1143000"/>
          </a:xfrm>
        </p:spPr>
        <p:txBody>
          <a:bodyPr/>
          <a:lstStyle/>
          <a:p>
            <a:r>
              <a:rPr lang="en-AU" dirty="0" smtClean="0"/>
              <a:t>Error: There is a problem with the CSV file columns</a:t>
            </a:r>
            <a:endParaRPr lang="en-AU" dirty="0"/>
          </a:p>
        </p:txBody>
      </p:sp>
      <p:sp>
        <p:nvSpPr>
          <p:cNvPr id="3" name="Content Placeholder 2"/>
          <p:cNvSpPr>
            <a:spLocks noGrp="1"/>
          </p:cNvSpPr>
          <p:nvPr>
            <p:ph idx="1"/>
          </p:nvPr>
        </p:nvSpPr>
        <p:spPr>
          <a:xfrm>
            <a:off x="-2787" y="764704"/>
            <a:ext cx="8229600" cy="4525963"/>
          </a:xfrm>
        </p:spPr>
        <p:txBody>
          <a:bodyPr/>
          <a:lstStyle/>
          <a:p>
            <a:r>
              <a:rPr lang="en-US" sz="1400" dirty="0"/>
              <a:t>ERROR: THERE IS A PROBLEM WITH THE CSV file columns - either missing/extra columns, not in right order or not named </a:t>
            </a:r>
            <a:r>
              <a:rPr lang="en-US" sz="1400" dirty="0" smtClean="0"/>
              <a:t>right.</a:t>
            </a:r>
            <a:endParaRPr lang="en-US" sz="1400" dirty="0"/>
          </a:p>
          <a:p>
            <a:pPr marL="0" indent="0">
              <a:buNone/>
            </a:pPr>
            <a:r>
              <a:rPr lang="en-US" sz="1400" dirty="0" smtClean="0"/>
              <a:t>Fix: </a:t>
            </a:r>
            <a:endParaRPr lang="en-US" sz="1400" dirty="0"/>
          </a:p>
          <a:p>
            <a:r>
              <a:rPr lang="en-US" sz="1400" dirty="0" smtClean="0"/>
              <a:t>Navigate to cell X on the spreadsheet (the first blank column after Level3, the last column required in the sheet), and then click the top cell as pictured:</a:t>
            </a:r>
          </a:p>
          <a:p>
            <a:endParaRPr lang="en-US" sz="1800" dirty="0" smtClean="0"/>
          </a:p>
          <a:p>
            <a:pPr marL="0" indent="0">
              <a:buNone/>
            </a:pPr>
            <a:endParaRPr lang="en-US" sz="1800" dirty="0" smtClean="0"/>
          </a:p>
        </p:txBody>
      </p:sp>
      <p:pic>
        <p:nvPicPr>
          <p:cNvPr id="1026" name="Picture 2" descr="C:\Users\jiacobozzi\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988840"/>
            <a:ext cx="5239217" cy="420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632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7571184" cy="1143000"/>
          </a:xfrm>
        </p:spPr>
        <p:txBody>
          <a:bodyPr/>
          <a:lstStyle/>
          <a:p>
            <a:r>
              <a:rPr lang="en-AU" dirty="0"/>
              <a:t>Error: There is a problem with the CSV file </a:t>
            </a:r>
            <a:r>
              <a:rPr lang="en-AU" dirty="0" smtClean="0"/>
              <a:t>columns cont.</a:t>
            </a:r>
            <a:endParaRPr lang="en-AU" dirty="0"/>
          </a:p>
        </p:txBody>
      </p:sp>
      <p:sp>
        <p:nvSpPr>
          <p:cNvPr id="3" name="Content Placeholder 2"/>
          <p:cNvSpPr>
            <a:spLocks noGrp="1"/>
          </p:cNvSpPr>
          <p:nvPr>
            <p:ph idx="1"/>
          </p:nvPr>
        </p:nvSpPr>
        <p:spPr>
          <a:xfrm>
            <a:off x="0" y="836712"/>
            <a:ext cx="8229600" cy="4525963"/>
          </a:xfrm>
        </p:spPr>
        <p:txBody>
          <a:bodyPr/>
          <a:lstStyle/>
          <a:p>
            <a:r>
              <a:rPr lang="en-US" sz="1400" dirty="0" smtClean="0"/>
              <a:t>While selecting the top cell in X, press </a:t>
            </a:r>
            <a:r>
              <a:rPr lang="en-US" sz="1400" dirty="0" err="1" smtClean="0"/>
              <a:t>Ctrl+Shift+Right</a:t>
            </a:r>
            <a:r>
              <a:rPr lang="en-US" sz="1400" dirty="0" smtClean="0"/>
              <a:t> </a:t>
            </a:r>
            <a:r>
              <a:rPr lang="en-US" sz="1400" dirty="0"/>
              <a:t>Arrow to extend the selection of cells to the last cell on the </a:t>
            </a:r>
            <a:r>
              <a:rPr lang="en-US" sz="1400" dirty="0" smtClean="0"/>
              <a:t>worksheet</a:t>
            </a:r>
          </a:p>
          <a:p>
            <a:endParaRPr lang="en-US" dirty="0"/>
          </a:p>
          <a:p>
            <a:endParaRPr lang="en-US" dirty="0" smtClean="0"/>
          </a:p>
          <a:p>
            <a:endParaRPr lang="en-US" dirty="0"/>
          </a:p>
          <a:p>
            <a:pPr marL="0" indent="0">
              <a:buNone/>
            </a:pPr>
            <a:endParaRPr lang="en-AU" dirty="0"/>
          </a:p>
        </p:txBody>
      </p:sp>
      <p:pic>
        <p:nvPicPr>
          <p:cNvPr id="2050" name="Picture 2" descr="C:\Users\jiacobozzi\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268760"/>
            <a:ext cx="4608512" cy="487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00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7571184" cy="1143000"/>
          </a:xfrm>
        </p:spPr>
        <p:txBody>
          <a:bodyPr/>
          <a:lstStyle/>
          <a:p>
            <a:r>
              <a:rPr lang="en-AU" dirty="0"/>
              <a:t>Error: There is a problem with the CSV file columns cont.</a:t>
            </a:r>
          </a:p>
        </p:txBody>
      </p:sp>
      <p:sp>
        <p:nvSpPr>
          <p:cNvPr id="3" name="Content Placeholder 2"/>
          <p:cNvSpPr>
            <a:spLocks noGrp="1"/>
          </p:cNvSpPr>
          <p:nvPr>
            <p:ph idx="1"/>
          </p:nvPr>
        </p:nvSpPr>
        <p:spPr>
          <a:xfrm>
            <a:off x="0" y="764704"/>
            <a:ext cx="8229600" cy="4525963"/>
          </a:xfrm>
        </p:spPr>
        <p:txBody>
          <a:bodyPr/>
          <a:lstStyle/>
          <a:p>
            <a:r>
              <a:rPr lang="en-AU" dirty="0"/>
              <a:t>Right click on the </a:t>
            </a:r>
            <a:r>
              <a:rPr lang="en-AU" dirty="0" smtClean="0"/>
              <a:t>top cell of X to </a:t>
            </a:r>
            <a:r>
              <a:rPr lang="en-AU" dirty="0"/>
              <a:t>open the context </a:t>
            </a:r>
            <a:r>
              <a:rPr lang="en-AU" dirty="0" smtClean="0"/>
              <a:t>menu, and select “Delete”</a:t>
            </a:r>
          </a:p>
          <a:p>
            <a:endParaRPr lang="en-AU" dirty="0"/>
          </a:p>
          <a:p>
            <a:endParaRPr lang="en-AU" dirty="0" smtClean="0"/>
          </a:p>
          <a:p>
            <a:endParaRPr lang="en-AU" dirty="0"/>
          </a:p>
          <a:p>
            <a:endParaRPr lang="en-AU" dirty="0" smtClean="0"/>
          </a:p>
          <a:p>
            <a:endParaRPr lang="en-AU" dirty="0"/>
          </a:p>
          <a:p>
            <a:endParaRPr lang="en-AU" dirty="0"/>
          </a:p>
          <a:p>
            <a:pPr marL="0" indent="0">
              <a:buNone/>
            </a:pPr>
            <a:endParaRPr lang="en-AU" dirty="0"/>
          </a:p>
        </p:txBody>
      </p:sp>
      <p:pic>
        <p:nvPicPr>
          <p:cNvPr id="3074" name="Picture 2" descr="C:\Users\jiacobozzi\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646560"/>
            <a:ext cx="4470064" cy="472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75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7571184" cy="1143000"/>
          </a:xfrm>
        </p:spPr>
        <p:txBody>
          <a:bodyPr/>
          <a:lstStyle/>
          <a:p>
            <a:r>
              <a:rPr lang="en-AU" dirty="0"/>
              <a:t>Error: There is a problem with the CSV file columns cont.</a:t>
            </a:r>
          </a:p>
        </p:txBody>
      </p:sp>
      <p:sp>
        <p:nvSpPr>
          <p:cNvPr id="3" name="Content Placeholder 2"/>
          <p:cNvSpPr>
            <a:spLocks noGrp="1"/>
          </p:cNvSpPr>
          <p:nvPr>
            <p:ph idx="1"/>
          </p:nvPr>
        </p:nvSpPr>
        <p:spPr>
          <a:xfrm>
            <a:off x="0" y="764704"/>
            <a:ext cx="8229600" cy="4525963"/>
          </a:xfrm>
        </p:spPr>
        <p:txBody>
          <a:bodyPr/>
          <a:lstStyle/>
          <a:p>
            <a:r>
              <a:rPr lang="en-AU" dirty="0" smtClean="0"/>
              <a:t>Select “Entire column”, then Click OK</a:t>
            </a:r>
            <a:endParaRPr lang="en-AU" dirty="0"/>
          </a:p>
          <a:p>
            <a:r>
              <a:rPr lang="en-AU" dirty="0" smtClean="0"/>
              <a:t>What this does is it </a:t>
            </a:r>
          </a:p>
          <a:p>
            <a:pPr marL="0" indent="0">
              <a:buNone/>
            </a:pPr>
            <a:r>
              <a:rPr lang="en-AU" dirty="0" smtClean="0"/>
              <a:t>removes any hidden </a:t>
            </a:r>
          </a:p>
          <a:p>
            <a:pPr marL="0" indent="0">
              <a:buNone/>
            </a:pPr>
            <a:r>
              <a:rPr lang="en-AU" dirty="0" smtClean="0"/>
              <a:t>data in column header</a:t>
            </a:r>
          </a:p>
          <a:p>
            <a:pPr marL="0" indent="0">
              <a:buNone/>
            </a:pPr>
            <a:r>
              <a:rPr lang="en-AU" dirty="0" smtClean="0"/>
              <a:t>cells.</a:t>
            </a:r>
          </a:p>
          <a:p>
            <a:endParaRPr lang="en-AU" dirty="0"/>
          </a:p>
          <a:p>
            <a:endParaRPr lang="en-AU" dirty="0" smtClean="0"/>
          </a:p>
          <a:p>
            <a:endParaRPr lang="en-AU" dirty="0"/>
          </a:p>
          <a:p>
            <a:endParaRPr lang="en-AU" dirty="0"/>
          </a:p>
          <a:p>
            <a:pPr marL="0" indent="0">
              <a:buNone/>
            </a:pPr>
            <a:endParaRPr lang="en-AU" dirty="0"/>
          </a:p>
        </p:txBody>
      </p:sp>
      <p:pic>
        <p:nvPicPr>
          <p:cNvPr id="4098" name="Picture 2" descr="C:\Users\jiacobozzi\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96751"/>
            <a:ext cx="4856419" cy="514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9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How to access the </a:t>
            </a:r>
            <a:br>
              <a:rPr lang="en-AU" sz="4000" dirty="0"/>
            </a:br>
            <a:r>
              <a:rPr lang="en-AU" sz="4000" dirty="0"/>
              <a:t>Club Importer</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99433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How to access Club Import log for your Club</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95861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470ECB-36C6-44A6-A9EE-2FD51DE36496}"/>
              </a:ext>
            </a:extLst>
          </p:cNvPr>
          <p:cNvSpPr>
            <a:spLocks noGrp="1"/>
          </p:cNvSpPr>
          <p:nvPr>
            <p:ph type="title"/>
          </p:nvPr>
        </p:nvSpPr>
        <p:spPr/>
        <p:txBody>
          <a:bodyPr/>
          <a:lstStyle/>
          <a:p>
            <a:r>
              <a:rPr lang="en-AU" dirty="0"/>
              <a:t>Go to Club Admin Home&gt; Reports</a:t>
            </a:r>
          </a:p>
        </p:txBody>
      </p:sp>
      <p:pic>
        <p:nvPicPr>
          <p:cNvPr id="4" name="Picture 3">
            <a:extLst>
              <a:ext uri="{FF2B5EF4-FFF2-40B4-BE49-F238E27FC236}">
                <a16:creationId xmlns="" xmlns:a16="http://schemas.microsoft.com/office/drawing/2014/main" id="{52AC9198-CCF3-4EA4-AB0F-B31248C83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68760"/>
            <a:ext cx="5887403" cy="4932895"/>
          </a:xfrm>
          <a:prstGeom prst="rect">
            <a:avLst/>
          </a:prstGeom>
        </p:spPr>
      </p:pic>
      <p:sp>
        <p:nvSpPr>
          <p:cNvPr id="5" name="Rectangle 4">
            <a:extLst>
              <a:ext uri="{FF2B5EF4-FFF2-40B4-BE49-F238E27FC236}">
                <a16:creationId xmlns="" xmlns:a16="http://schemas.microsoft.com/office/drawing/2014/main" id="{840F08AC-4619-40CA-AD99-F64F54968F96}"/>
              </a:ext>
            </a:extLst>
          </p:cNvPr>
          <p:cNvSpPr/>
          <p:nvPr/>
        </p:nvSpPr>
        <p:spPr>
          <a:xfrm>
            <a:off x="2627784" y="4941168"/>
            <a:ext cx="172819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 xmlns:a16="http://schemas.microsoft.com/office/drawing/2014/main" id="{C14DE11C-5D04-4F12-AE82-D46F7AFB126D}"/>
              </a:ext>
            </a:extLst>
          </p:cNvPr>
          <p:cNvSpPr txBox="1"/>
          <p:nvPr/>
        </p:nvSpPr>
        <p:spPr>
          <a:xfrm>
            <a:off x="6228184" y="2636912"/>
            <a:ext cx="2808312" cy="2662267"/>
          </a:xfrm>
          <a:prstGeom prst="rect">
            <a:avLst/>
          </a:prstGeom>
          <a:no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AU" sz="1200" dirty="0"/>
              <a:t>J: Current Year Athletes registered via Club Importer</a:t>
            </a:r>
          </a:p>
          <a:p>
            <a:pPr marL="171450" indent="-171450">
              <a:spcAft>
                <a:spcPts val="600"/>
              </a:spcAft>
              <a:buFont typeface="Arial" panose="020B0604020202020204" pitchFamily="34" charset="0"/>
              <a:buChar char="•"/>
            </a:pPr>
            <a:r>
              <a:rPr lang="en-AU" sz="1200" dirty="0"/>
              <a:t>L: Club Import: List of all Duplicates</a:t>
            </a:r>
          </a:p>
          <a:p>
            <a:pPr marL="171450" indent="-171450">
              <a:spcAft>
                <a:spcPts val="600"/>
              </a:spcAft>
              <a:buFont typeface="Arial" panose="020B0604020202020204" pitchFamily="34" charset="0"/>
              <a:buChar char="•"/>
            </a:pPr>
            <a:r>
              <a:rPr lang="en-AU" sz="1200" dirty="0"/>
              <a:t>M: Club Import: List of all Transfers</a:t>
            </a:r>
          </a:p>
          <a:p>
            <a:pPr marL="171450" indent="-171450">
              <a:spcAft>
                <a:spcPts val="600"/>
              </a:spcAft>
              <a:buFont typeface="Arial" panose="020B0604020202020204" pitchFamily="34" charset="0"/>
              <a:buChar char="•"/>
            </a:pPr>
            <a:r>
              <a:rPr lang="en-AU" sz="1200" dirty="0"/>
              <a:t>N: Club Import: List of all Quarantined</a:t>
            </a:r>
          </a:p>
          <a:p>
            <a:pPr marL="171450" indent="-171450">
              <a:spcAft>
                <a:spcPts val="600"/>
              </a:spcAft>
              <a:buFont typeface="Arial" panose="020B0604020202020204" pitchFamily="34" charset="0"/>
              <a:buChar char="•"/>
            </a:pPr>
            <a:r>
              <a:rPr lang="en-AU" sz="1200" dirty="0"/>
              <a:t>O: Club Import: Completed Imports</a:t>
            </a:r>
          </a:p>
          <a:p>
            <a:pPr marL="171450" indent="-171450">
              <a:spcAft>
                <a:spcPts val="600"/>
              </a:spcAft>
              <a:buFont typeface="Arial" panose="020B0604020202020204" pitchFamily="34" charset="0"/>
              <a:buChar char="•"/>
            </a:pPr>
            <a:r>
              <a:rPr lang="en-AU" sz="1200" dirty="0"/>
              <a:t>P: Club Import: Cancelled Imports</a:t>
            </a:r>
          </a:p>
          <a:p>
            <a:pPr marL="171450" indent="-171450">
              <a:spcAft>
                <a:spcPts val="600"/>
              </a:spcAft>
              <a:buFont typeface="Arial" panose="020B0604020202020204" pitchFamily="34" charset="0"/>
              <a:buChar char="•"/>
            </a:pPr>
            <a:r>
              <a:rPr lang="en-AU" sz="1200" dirty="0"/>
              <a:t>Q: Club Import: Failed Imports</a:t>
            </a:r>
          </a:p>
          <a:p>
            <a:pPr marL="171450" indent="-171450">
              <a:spcAft>
                <a:spcPts val="600"/>
              </a:spcAft>
              <a:buFont typeface="Arial" panose="020B0604020202020204" pitchFamily="34" charset="0"/>
              <a:buChar char="•"/>
            </a:pPr>
            <a:r>
              <a:rPr lang="en-AU" sz="1200" dirty="0"/>
              <a:t>R: Club Importer Export (see other section in this pack)</a:t>
            </a:r>
          </a:p>
        </p:txBody>
      </p:sp>
      <p:cxnSp>
        <p:nvCxnSpPr>
          <p:cNvPr id="8" name="Straight Arrow Connector 7">
            <a:extLst>
              <a:ext uri="{FF2B5EF4-FFF2-40B4-BE49-F238E27FC236}">
                <a16:creationId xmlns="" xmlns:a16="http://schemas.microsoft.com/office/drawing/2014/main" id="{31C8DEA6-A0B3-4D16-9F53-14EF64F7AB70}"/>
              </a:ext>
            </a:extLst>
          </p:cNvPr>
          <p:cNvCxnSpPr>
            <a:stCxn id="6" idx="1"/>
          </p:cNvCxnSpPr>
          <p:nvPr/>
        </p:nvCxnSpPr>
        <p:spPr>
          <a:xfrm flipH="1">
            <a:off x="4355976" y="3968046"/>
            <a:ext cx="1872208" cy="13311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93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B5D137-FE91-40A8-9203-ECC8C1EDBD6C}"/>
              </a:ext>
            </a:extLst>
          </p:cNvPr>
          <p:cNvSpPr>
            <a:spLocks noGrp="1"/>
          </p:cNvSpPr>
          <p:nvPr>
            <p:ph type="title"/>
          </p:nvPr>
        </p:nvSpPr>
        <p:spPr/>
        <p:txBody>
          <a:bodyPr/>
          <a:lstStyle/>
          <a:p>
            <a:r>
              <a:rPr lang="en-AU" dirty="0"/>
              <a:t>Club Import: Duplicates log</a:t>
            </a:r>
          </a:p>
        </p:txBody>
      </p:sp>
      <p:pic>
        <p:nvPicPr>
          <p:cNvPr id="4" name="Picture 3">
            <a:extLst>
              <a:ext uri="{FF2B5EF4-FFF2-40B4-BE49-F238E27FC236}">
                <a16:creationId xmlns="" xmlns:a16="http://schemas.microsoft.com/office/drawing/2014/main" id="{B9EC8D35-EDD6-40CE-8F32-80B6F792A8B4}"/>
              </a:ext>
            </a:extLst>
          </p:cNvPr>
          <p:cNvPicPr>
            <a:picLocks noChangeAspect="1"/>
          </p:cNvPicPr>
          <p:nvPr/>
        </p:nvPicPr>
        <p:blipFill rotWithShape="1">
          <a:blip r:embed="rId2">
            <a:extLst>
              <a:ext uri="{28A0092B-C50C-407E-A947-70E740481C1C}">
                <a14:useLocalDpi xmlns:a14="http://schemas.microsoft.com/office/drawing/2010/main" val="0"/>
              </a:ext>
            </a:extLst>
          </a:blip>
          <a:srcRect l="24931" t="5382"/>
          <a:stretch/>
        </p:blipFill>
        <p:spPr>
          <a:xfrm>
            <a:off x="323528" y="1431121"/>
            <a:ext cx="4536504" cy="4754745"/>
          </a:xfrm>
          <a:prstGeom prst="rect">
            <a:avLst/>
          </a:prstGeom>
        </p:spPr>
      </p:pic>
      <p:sp>
        <p:nvSpPr>
          <p:cNvPr id="5" name="TextBox 4">
            <a:extLst>
              <a:ext uri="{FF2B5EF4-FFF2-40B4-BE49-F238E27FC236}">
                <a16:creationId xmlns="" xmlns:a16="http://schemas.microsoft.com/office/drawing/2014/main" id="{444E3DF7-11BF-4F24-B2ED-1112737AE836}"/>
              </a:ext>
            </a:extLst>
          </p:cNvPr>
          <p:cNvSpPr txBox="1"/>
          <p:nvPr/>
        </p:nvSpPr>
        <p:spPr>
          <a:xfrm>
            <a:off x="5148064" y="1792556"/>
            <a:ext cx="3744416" cy="4031873"/>
          </a:xfrm>
          <a:prstGeom prst="rect">
            <a:avLst/>
          </a:prstGeom>
          <a:noFill/>
          <a:ln>
            <a:solidFill>
              <a:schemeClr val="tx1"/>
            </a:solidFill>
          </a:ln>
        </p:spPr>
        <p:txBody>
          <a:bodyPr wrap="square" rtlCol="0">
            <a:spAutoFit/>
          </a:bodyPr>
          <a:lstStyle/>
          <a:p>
            <a:pPr>
              <a:spcAft>
                <a:spcPts val="600"/>
              </a:spcAft>
            </a:pPr>
            <a:r>
              <a:rPr lang="en-AU" sz="1200" dirty="0"/>
              <a:t>This is a log of duplicates which were not updated by the Club Import uploads for your Club as the Club Importer did not know which record to update.  </a:t>
            </a:r>
          </a:p>
          <a:p>
            <a:pPr>
              <a:spcAft>
                <a:spcPts val="600"/>
              </a:spcAft>
            </a:pPr>
            <a:endParaRPr lang="en-AU" sz="1200" dirty="0"/>
          </a:p>
          <a:p>
            <a:pPr>
              <a:spcAft>
                <a:spcPts val="600"/>
              </a:spcAft>
            </a:pPr>
            <a:r>
              <a:rPr lang="en-AU" sz="1200" dirty="0"/>
              <a:t>Duplicates are either one of two scenarios:</a:t>
            </a:r>
          </a:p>
          <a:p>
            <a:pPr marL="228600" indent="-228600">
              <a:spcAft>
                <a:spcPts val="600"/>
              </a:spcAft>
              <a:buFont typeface="+mj-lt"/>
              <a:buAutoNum type="arabicPeriod"/>
            </a:pPr>
            <a:r>
              <a:rPr lang="en-AU" sz="1200" dirty="0"/>
              <a:t>Duplicate records with the same first and last names and birthdate in the </a:t>
            </a:r>
            <a:r>
              <a:rPr lang="en-AU" sz="1200" dirty="0" err="1"/>
              <a:t>databse</a:t>
            </a:r>
            <a:endParaRPr lang="en-AU" sz="1200" dirty="0"/>
          </a:p>
          <a:p>
            <a:pPr marL="228600" indent="-228600">
              <a:spcAft>
                <a:spcPts val="600"/>
              </a:spcAft>
              <a:buFont typeface="+mj-lt"/>
              <a:buAutoNum type="arabicPeriod"/>
            </a:pPr>
            <a:r>
              <a:rPr lang="en-AU" sz="1200" dirty="0"/>
              <a:t>OR a duplicate record in your import sheet</a:t>
            </a:r>
          </a:p>
          <a:p>
            <a:pPr>
              <a:spcAft>
                <a:spcPts val="600"/>
              </a:spcAft>
            </a:pPr>
            <a:r>
              <a:rPr lang="en-AU" sz="1200" dirty="0"/>
              <a:t>These records must be cleaned up by the GA Support team to prevent any further issues.</a:t>
            </a:r>
          </a:p>
          <a:p>
            <a:pPr>
              <a:spcAft>
                <a:spcPts val="600"/>
              </a:spcAft>
            </a:pPr>
            <a:r>
              <a:rPr lang="en-AU" sz="1200" dirty="0"/>
              <a:t>Please raise a support ticket to </a:t>
            </a:r>
            <a:r>
              <a:rPr lang="en-AU" sz="1200" dirty="0">
                <a:hlinkClick r:id="rId3"/>
              </a:rPr>
              <a:t>support@gymnastics.org.au</a:t>
            </a:r>
            <a:r>
              <a:rPr lang="en-AU" sz="1200" dirty="0"/>
              <a:t> and attached this list so these duplicates can be resolved and registered.</a:t>
            </a:r>
          </a:p>
          <a:p>
            <a:pPr>
              <a:spcAft>
                <a:spcPts val="600"/>
              </a:spcAft>
            </a:pPr>
            <a:r>
              <a:rPr lang="en-AU" sz="1200" dirty="0"/>
              <a:t>More information on </a:t>
            </a:r>
            <a:r>
              <a:rPr lang="en-AU" sz="1200" dirty="0">
                <a:hlinkClick r:id="rId4"/>
              </a:rPr>
              <a:t>duplicates</a:t>
            </a:r>
            <a:r>
              <a:rPr lang="en-AU" sz="1200" dirty="0"/>
              <a:t>.</a:t>
            </a:r>
          </a:p>
          <a:p>
            <a:pPr>
              <a:spcAft>
                <a:spcPts val="600"/>
              </a:spcAft>
            </a:pPr>
            <a:r>
              <a:rPr lang="en-AU" sz="1200" dirty="0"/>
              <a:t>Please note the duplicate log will show all duplicates picked up with the club import process regardless of if they are resolved or not.  This log resets at the end of each year.</a:t>
            </a:r>
          </a:p>
        </p:txBody>
      </p:sp>
    </p:spTree>
    <p:extLst>
      <p:ext uri="{BB962C8B-B14F-4D97-AF65-F5344CB8AC3E}">
        <p14:creationId xmlns:p14="http://schemas.microsoft.com/office/powerpoint/2010/main" val="15583630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30F0D4-7E33-45C6-BA60-BC3CB1944B50}"/>
              </a:ext>
            </a:extLst>
          </p:cNvPr>
          <p:cNvSpPr>
            <a:spLocks noGrp="1"/>
          </p:cNvSpPr>
          <p:nvPr>
            <p:ph type="title"/>
          </p:nvPr>
        </p:nvSpPr>
        <p:spPr/>
        <p:txBody>
          <a:bodyPr/>
          <a:lstStyle/>
          <a:p>
            <a:r>
              <a:rPr lang="en-AU" dirty="0"/>
              <a:t>Club Import: Transfer Log</a:t>
            </a:r>
          </a:p>
        </p:txBody>
      </p:sp>
      <p:pic>
        <p:nvPicPr>
          <p:cNvPr id="3" name="Picture 2">
            <a:extLst>
              <a:ext uri="{FF2B5EF4-FFF2-40B4-BE49-F238E27FC236}">
                <a16:creationId xmlns="" xmlns:a16="http://schemas.microsoft.com/office/drawing/2014/main" id="{CBBC8F38-2536-435E-ADD8-5F06DB9CC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24744"/>
            <a:ext cx="4659081" cy="5221528"/>
          </a:xfrm>
          <a:prstGeom prst="rect">
            <a:avLst/>
          </a:prstGeom>
        </p:spPr>
      </p:pic>
      <p:sp>
        <p:nvSpPr>
          <p:cNvPr id="4" name="TextBox 3">
            <a:extLst>
              <a:ext uri="{FF2B5EF4-FFF2-40B4-BE49-F238E27FC236}">
                <a16:creationId xmlns="" xmlns:a16="http://schemas.microsoft.com/office/drawing/2014/main" id="{BE3ADA7F-01EC-4D4D-91CC-E6CBF51A790C}"/>
              </a:ext>
            </a:extLst>
          </p:cNvPr>
          <p:cNvSpPr txBox="1"/>
          <p:nvPr/>
        </p:nvSpPr>
        <p:spPr>
          <a:xfrm>
            <a:off x="5292080" y="2636912"/>
            <a:ext cx="3744416" cy="1831271"/>
          </a:xfrm>
          <a:prstGeom prst="rect">
            <a:avLst/>
          </a:prstGeom>
          <a:noFill/>
          <a:ln>
            <a:solidFill>
              <a:schemeClr val="tx1"/>
            </a:solidFill>
          </a:ln>
        </p:spPr>
        <p:txBody>
          <a:bodyPr wrap="square" rtlCol="0">
            <a:spAutoFit/>
          </a:bodyPr>
          <a:lstStyle/>
          <a:p>
            <a:pPr>
              <a:spcAft>
                <a:spcPts val="600"/>
              </a:spcAft>
            </a:pPr>
            <a:r>
              <a:rPr lang="en-AU" sz="1200" dirty="0"/>
              <a:t>This is a log of transfer records which were not updated by the Club Import uploads for your Club as they are registered at another club and you must request either an </a:t>
            </a:r>
            <a:r>
              <a:rPr lang="en-AU" sz="1200" dirty="0">
                <a:hlinkClick r:id="rId3"/>
              </a:rPr>
              <a:t>athlete transfer </a:t>
            </a:r>
            <a:r>
              <a:rPr lang="en-AU" sz="1200" dirty="0"/>
              <a:t>or a </a:t>
            </a:r>
            <a:r>
              <a:rPr lang="en-AU" sz="1200" dirty="0">
                <a:hlinkClick r:id="rId4"/>
              </a:rPr>
              <a:t>multi-athlete</a:t>
            </a:r>
            <a:r>
              <a:rPr lang="en-AU" sz="1200" dirty="0"/>
              <a:t> to register this athlete with your club.</a:t>
            </a:r>
          </a:p>
          <a:p>
            <a:pPr>
              <a:spcAft>
                <a:spcPts val="600"/>
              </a:spcAft>
            </a:pPr>
            <a:r>
              <a:rPr lang="en-AU" sz="1200" dirty="0"/>
              <a:t>Please note the Transfer log will show all duplicates picked up with the club import process regardless of if they are resolved or not.  This log resets at the end of each year.</a:t>
            </a:r>
          </a:p>
        </p:txBody>
      </p:sp>
    </p:spTree>
    <p:extLst>
      <p:ext uri="{BB962C8B-B14F-4D97-AF65-F5344CB8AC3E}">
        <p14:creationId xmlns:p14="http://schemas.microsoft.com/office/powerpoint/2010/main" val="1057295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204EE5-EB77-4BE6-BBBC-F4A4971E3514}"/>
              </a:ext>
            </a:extLst>
          </p:cNvPr>
          <p:cNvSpPr>
            <a:spLocks noGrp="1"/>
          </p:cNvSpPr>
          <p:nvPr>
            <p:ph type="title"/>
          </p:nvPr>
        </p:nvSpPr>
        <p:spPr/>
        <p:txBody>
          <a:bodyPr/>
          <a:lstStyle/>
          <a:p>
            <a:r>
              <a:rPr lang="en-AU" dirty="0"/>
              <a:t>Club Import: Quarantined Log</a:t>
            </a:r>
          </a:p>
        </p:txBody>
      </p:sp>
      <p:pic>
        <p:nvPicPr>
          <p:cNvPr id="3" name="Picture 2">
            <a:extLst>
              <a:ext uri="{FF2B5EF4-FFF2-40B4-BE49-F238E27FC236}">
                <a16:creationId xmlns="" xmlns:a16="http://schemas.microsoft.com/office/drawing/2014/main" id="{2C3DC56C-CC75-4127-B6BB-AF19A21F650C}"/>
              </a:ext>
            </a:extLst>
          </p:cNvPr>
          <p:cNvPicPr>
            <a:picLocks noChangeAspect="1"/>
          </p:cNvPicPr>
          <p:nvPr/>
        </p:nvPicPr>
        <p:blipFill>
          <a:blip r:embed="rId2"/>
          <a:stretch>
            <a:fillRect/>
          </a:stretch>
        </p:blipFill>
        <p:spPr>
          <a:xfrm>
            <a:off x="323528" y="1417638"/>
            <a:ext cx="5295238" cy="4685714"/>
          </a:xfrm>
          <a:prstGeom prst="rect">
            <a:avLst/>
          </a:prstGeom>
        </p:spPr>
      </p:pic>
      <p:sp>
        <p:nvSpPr>
          <p:cNvPr id="4" name="TextBox 3">
            <a:extLst>
              <a:ext uri="{FF2B5EF4-FFF2-40B4-BE49-F238E27FC236}">
                <a16:creationId xmlns="" xmlns:a16="http://schemas.microsoft.com/office/drawing/2014/main" id="{D4C41158-BE89-44D5-82A7-7354BFB23462}"/>
              </a:ext>
            </a:extLst>
          </p:cNvPr>
          <p:cNvSpPr txBox="1"/>
          <p:nvPr/>
        </p:nvSpPr>
        <p:spPr>
          <a:xfrm>
            <a:off x="5148064" y="1556792"/>
            <a:ext cx="3769037" cy="1646605"/>
          </a:xfrm>
          <a:prstGeom prst="rect">
            <a:avLst/>
          </a:prstGeom>
          <a:noFill/>
          <a:ln>
            <a:solidFill>
              <a:schemeClr val="tx1"/>
            </a:solidFill>
          </a:ln>
        </p:spPr>
        <p:txBody>
          <a:bodyPr wrap="square" rtlCol="0">
            <a:spAutoFit/>
          </a:bodyPr>
          <a:lstStyle/>
          <a:p>
            <a:pPr>
              <a:spcAft>
                <a:spcPts val="600"/>
              </a:spcAft>
            </a:pPr>
            <a:r>
              <a:rPr lang="en-AU" sz="1200" dirty="0"/>
              <a:t>This is a log of quarantined records which were not updated by the Club Import uploads for your Club as they were missing either a first name, last name or birthdate.</a:t>
            </a:r>
          </a:p>
          <a:p>
            <a:pPr>
              <a:spcAft>
                <a:spcPts val="600"/>
              </a:spcAft>
            </a:pPr>
            <a:r>
              <a:rPr lang="en-AU" sz="1200" dirty="0"/>
              <a:t>Please note the Quarantined log will show all duplicates picked up with the club import process regardless of if they are resolved or not.  This log resets at the end of each year.</a:t>
            </a:r>
          </a:p>
        </p:txBody>
      </p:sp>
    </p:spTree>
    <p:extLst>
      <p:ext uri="{BB962C8B-B14F-4D97-AF65-F5344CB8AC3E}">
        <p14:creationId xmlns:p14="http://schemas.microsoft.com/office/powerpoint/2010/main" val="4108512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0D5C6C-5E45-4CDB-8EDE-4B77D24042C4}"/>
              </a:ext>
            </a:extLst>
          </p:cNvPr>
          <p:cNvSpPr>
            <a:spLocks noGrp="1"/>
          </p:cNvSpPr>
          <p:nvPr>
            <p:ph type="title"/>
          </p:nvPr>
        </p:nvSpPr>
        <p:spPr/>
        <p:txBody>
          <a:bodyPr/>
          <a:lstStyle/>
          <a:p>
            <a:r>
              <a:rPr lang="en-AU" dirty="0"/>
              <a:t>Club Import: Completed Imports Log</a:t>
            </a:r>
          </a:p>
        </p:txBody>
      </p:sp>
      <p:pic>
        <p:nvPicPr>
          <p:cNvPr id="6" name="Picture 5">
            <a:extLst>
              <a:ext uri="{FF2B5EF4-FFF2-40B4-BE49-F238E27FC236}">
                <a16:creationId xmlns="" xmlns:a16="http://schemas.microsoft.com/office/drawing/2014/main" id="{ADFB4687-91A7-4517-8090-970E823E4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43" y="1556792"/>
            <a:ext cx="3904949" cy="4402848"/>
          </a:xfrm>
          <a:prstGeom prst="rect">
            <a:avLst/>
          </a:prstGeom>
        </p:spPr>
      </p:pic>
      <p:sp>
        <p:nvSpPr>
          <p:cNvPr id="7" name="TextBox 6">
            <a:extLst>
              <a:ext uri="{FF2B5EF4-FFF2-40B4-BE49-F238E27FC236}">
                <a16:creationId xmlns="" xmlns:a16="http://schemas.microsoft.com/office/drawing/2014/main" id="{0EB1A1BF-C8B7-4FA5-9736-ACBDF6615401}"/>
              </a:ext>
            </a:extLst>
          </p:cNvPr>
          <p:cNvSpPr txBox="1"/>
          <p:nvPr/>
        </p:nvSpPr>
        <p:spPr>
          <a:xfrm>
            <a:off x="4860032" y="1988840"/>
            <a:ext cx="3769037" cy="538609"/>
          </a:xfrm>
          <a:prstGeom prst="rect">
            <a:avLst/>
          </a:prstGeom>
          <a:noFill/>
          <a:ln>
            <a:solidFill>
              <a:schemeClr val="tx1"/>
            </a:solidFill>
          </a:ln>
        </p:spPr>
        <p:txBody>
          <a:bodyPr wrap="square" rtlCol="0">
            <a:spAutoFit/>
          </a:bodyPr>
          <a:lstStyle/>
          <a:p>
            <a:pPr>
              <a:spcAft>
                <a:spcPts val="600"/>
              </a:spcAft>
            </a:pPr>
            <a:r>
              <a:rPr lang="en-AU" sz="1200" dirty="0"/>
              <a:t>This is a log of completed or cancelled import jobs.</a:t>
            </a:r>
          </a:p>
          <a:p>
            <a:pPr>
              <a:spcAft>
                <a:spcPts val="600"/>
              </a:spcAft>
            </a:pPr>
            <a:r>
              <a:rPr lang="en-AU" sz="1200" dirty="0"/>
              <a:t>This log resets at the end of each year.</a:t>
            </a:r>
          </a:p>
        </p:txBody>
      </p:sp>
    </p:spTree>
    <p:extLst>
      <p:ext uri="{BB962C8B-B14F-4D97-AF65-F5344CB8AC3E}">
        <p14:creationId xmlns:p14="http://schemas.microsoft.com/office/powerpoint/2010/main" val="840445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655B53-ECDD-46D0-BB1B-8FD98D263AF6}"/>
              </a:ext>
            </a:extLst>
          </p:cNvPr>
          <p:cNvSpPr>
            <a:spLocks noGrp="1"/>
          </p:cNvSpPr>
          <p:nvPr>
            <p:ph type="title"/>
          </p:nvPr>
        </p:nvSpPr>
        <p:spPr/>
        <p:txBody>
          <a:bodyPr/>
          <a:lstStyle/>
          <a:p>
            <a:r>
              <a:rPr lang="en-AU" dirty="0"/>
              <a:t>Club Import: Failed Imports Log</a:t>
            </a:r>
          </a:p>
        </p:txBody>
      </p:sp>
      <p:pic>
        <p:nvPicPr>
          <p:cNvPr id="6" name="Picture 5">
            <a:extLst>
              <a:ext uri="{FF2B5EF4-FFF2-40B4-BE49-F238E27FC236}">
                <a16:creationId xmlns="" xmlns:a16="http://schemas.microsoft.com/office/drawing/2014/main" id="{570AF8CD-101D-4678-A35E-A497C11A2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2"/>
            <a:ext cx="4719460" cy="4463948"/>
          </a:xfrm>
          <a:prstGeom prst="rect">
            <a:avLst/>
          </a:prstGeom>
        </p:spPr>
      </p:pic>
      <p:sp>
        <p:nvSpPr>
          <p:cNvPr id="7" name="TextBox 6">
            <a:extLst>
              <a:ext uri="{FF2B5EF4-FFF2-40B4-BE49-F238E27FC236}">
                <a16:creationId xmlns="" xmlns:a16="http://schemas.microsoft.com/office/drawing/2014/main" id="{C1F75FB7-0792-4CD4-A78B-E569ED4F71B9}"/>
              </a:ext>
            </a:extLst>
          </p:cNvPr>
          <p:cNvSpPr txBox="1"/>
          <p:nvPr/>
        </p:nvSpPr>
        <p:spPr>
          <a:xfrm>
            <a:off x="5220072" y="1988840"/>
            <a:ext cx="3769037" cy="907941"/>
          </a:xfrm>
          <a:prstGeom prst="rect">
            <a:avLst/>
          </a:prstGeom>
          <a:noFill/>
          <a:ln>
            <a:solidFill>
              <a:schemeClr val="tx1"/>
            </a:solidFill>
          </a:ln>
        </p:spPr>
        <p:txBody>
          <a:bodyPr wrap="square" rtlCol="0">
            <a:spAutoFit/>
          </a:bodyPr>
          <a:lstStyle/>
          <a:p>
            <a:pPr>
              <a:spcAft>
                <a:spcPts val="600"/>
              </a:spcAft>
            </a:pPr>
            <a:r>
              <a:rPr lang="en-AU" sz="1200" dirty="0"/>
              <a:t>This is a log of failed import jobs and their reason.  These jobs have not been successfully imported and you will need to start over again.</a:t>
            </a:r>
          </a:p>
          <a:p>
            <a:pPr>
              <a:spcAft>
                <a:spcPts val="600"/>
              </a:spcAft>
            </a:pPr>
            <a:r>
              <a:rPr lang="en-AU" sz="1200" dirty="0"/>
              <a:t>This log resets at the end of each year.</a:t>
            </a:r>
          </a:p>
        </p:txBody>
      </p:sp>
    </p:spTree>
    <p:extLst>
      <p:ext uri="{BB962C8B-B14F-4D97-AF65-F5344CB8AC3E}">
        <p14:creationId xmlns:p14="http://schemas.microsoft.com/office/powerpoint/2010/main" val="3639878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What if I need an athlete registered urgently?</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1805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F1A5A-3CC8-4BE0-90C3-CEBA2898E9A1}"/>
              </a:ext>
            </a:extLst>
          </p:cNvPr>
          <p:cNvSpPr>
            <a:spLocks noGrp="1"/>
          </p:cNvSpPr>
          <p:nvPr>
            <p:ph type="title"/>
          </p:nvPr>
        </p:nvSpPr>
        <p:spPr/>
        <p:txBody>
          <a:bodyPr/>
          <a:lstStyle/>
          <a:p>
            <a:r>
              <a:rPr lang="en-AU" dirty="0"/>
              <a:t>What if I need an athlete registered urgently?</a:t>
            </a:r>
          </a:p>
        </p:txBody>
      </p:sp>
      <p:sp>
        <p:nvSpPr>
          <p:cNvPr id="3" name="Content Placeholder 2">
            <a:extLst>
              <a:ext uri="{FF2B5EF4-FFF2-40B4-BE49-F238E27FC236}">
                <a16:creationId xmlns="" xmlns:a16="http://schemas.microsoft.com/office/drawing/2014/main" id="{523AECDA-3A49-4807-82D2-A2E5FB031DFC}"/>
              </a:ext>
            </a:extLst>
          </p:cNvPr>
          <p:cNvSpPr>
            <a:spLocks noGrp="1"/>
          </p:cNvSpPr>
          <p:nvPr>
            <p:ph idx="1"/>
          </p:nvPr>
        </p:nvSpPr>
        <p:spPr/>
        <p:txBody>
          <a:bodyPr/>
          <a:lstStyle/>
          <a:p>
            <a:pPr marL="0" indent="0">
              <a:buNone/>
            </a:pPr>
            <a:r>
              <a:rPr lang="en-AU" sz="1800" dirty="0"/>
              <a:t>If you require an athlete registered urgently, the Club Import method may not be the best approach as your imports are queued and timing will depend on system demand.</a:t>
            </a:r>
          </a:p>
          <a:p>
            <a:pPr marL="0" indent="0">
              <a:buNone/>
            </a:pPr>
            <a:endParaRPr lang="en-AU" sz="1800" dirty="0"/>
          </a:p>
          <a:p>
            <a:pPr marL="0" indent="0">
              <a:buNone/>
            </a:pPr>
            <a:r>
              <a:rPr lang="en-AU" sz="1800" dirty="0"/>
              <a:t>If you require an athlete registered, renewed or updated urgently we recommend you either:</a:t>
            </a:r>
          </a:p>
          <a:p>
            <a:r>
              <a:rPr lang="en-AU" sz="1800" dirty="0"/>
              <a:t>Existing athlete in your Club: Use the </a:t>
            </a:r>
            <a:r>
              <a:rPr lang="en-AU" sz="1800" dirty="0">
                <a:hlinkClick r:id="rId2"/>
              </a:rPr>
              <a:t>Bulk Renew</a:t>
            </a:r>
            <a:endParaRPr lang="en-AU" sz="1800" dirty="0"/>
          </a:p>
          <a:p>
            <a:r>
              <a:rPr lang="en-AU" sz="1800" dirty="0"/>
              <a:t>New athlete for your Club: </a:t>
            </a:r>
            <a:r>
              <a:rPr lang="en-AU" sz="1800" dirty="0">
                <a:hlinkClick r:id="rId3"/>
              </a:rPr>
              <a:t>Register the Athlete Individually</a:t>
            </a:r>
            <a:r>
              <a:rPr lang="en-AU" sz="1800" dirty="0"/>
              <a:t> via the Add or Transfer an Athlete button</a:t>
            </a:r>
          </a:p>
        </p:txBody>
      </p:sp>
    </p:spTree>
    <p:extLst>
      <p:ext uri="{BB962C8B-B14F-4D97-AF65-F5344CB8AC3E}">
        <p14:creationId xmlns:p14="http://schemas.microsoft.com/office/powerpoint/2010/main" val="21354310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Need Help?</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9308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EFD76-8586-4BC5-9A52-C3DA08632793}"/>
              </a:ext>
            </a:extLst>
          </p:cNvPr>
          <p:cNvSpPr>
            <a:spLocks noGrp="1"/>
          </p:cNvSpPr>
          <p:nvPr>
            <p:ph type="title"/>
          </p:nvPr>
        </p:nvSpPr>
        <p:spPr/>
        <p:txBody>
          <a:bodyPr/>
          <a:lstStyle/>
          <a:p>
            <a:r>
              <a:rPr lang="en-AU" dirty="0"/>
              <a:t>How to access the Club Importer</a:t>
            </a:r>
          </a:p>
        </p:txBody>
      </p:sp>
      <p:pic>
        <p:nvPicPr>
          <p:cNvPr id="6" name="Picture 5">
            <a:extLst>
              <a:ext uri="{FF2B5EF4-FFF2-40B4-BE49-F238E27FC236}">
                <a16:creationId xmlns="" xmlns:a16="http://schemas.microsoft.com/office/drawing/2014/main" id="{6630FF98-DC40-49C8-A7B1-EA7D8554E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291" y="1556792"/>
            <a:ext cx="5794607" cy="4464496"/>
          </a:xfrm>
          <a:prstGeom prst="rect">
            <a:avLst/>
          </a:prstGeom>
        </p:spPr>
      </p:pic>
      <p:sp>
        <p:nvSpPr>
          <p:cNvPr id="7" name="Rectangle 6">
            <a:extLst>
              <a:ext uri="{FF2B5EF4-FFF2-40B4-BE49-F238E27FC236}">
                <a16:creationId xmlns="" xmlns:a16="http://schemas.microsoft.com/office/drawing/2014/main" id="{B1792747-BF53-4B72-B84D-64755939671C}"/>
              </a:ext>
            </a:extLst>
          </p:cNvPr>
          <p:cNvSpPr/>
          <p:nvPr/>
        </p:nvSpPr>
        <p:spPr>
          <a:xfrm>
            <a:off x="451291" y="2780928"/>
            <a:ext cx="124038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 xmlns:a16="http://schemas.microsoft.com/office/drawing/2014/main" id="{F18A37F6-BAC5-45B5-BB99-1733A7A7E44E}"/>
              </a:ext>
            </a:extLst>
          </p:cNvPr>
          <p:cNvSpPr/>
          <p:nvPr/>
        </p:nvSpPr>
        <p:spPr>
          <a:xfrm>
            <a:off x="5148064" y="2924944"/>
            <a:ext cx="720080" cy="360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 xmlns:a16="http://schemas.microsoft.com/office/drawing/2014/main" id="{E1745A3E-E6A3-4A7D-B2EC-2AA19DCC7AB5}"/>
              </a:ext>
            </a:extLst>
          </p:cNvPr>
          <p:cNvSpPr/>
          <p:nvPr/>
        </p:nvSpPr>
        <p:spPr>
          <a:xfrm>
            <a:off x="5848295" y="3284984"/>
            <a:ext cx="307881"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 xmlns:a16="http://schemas.microsoft.com/office/drawing/2014/main" id="{E12EC9B8-79C0-42F0-B0FB-4858B6E4022C}"/>
              </a:ext>
            </a:extLst>
          </p:cNvPr>
          <p:cNvSpPr txBox="1"/>
          <p:nvPr/>
        </p:nvSpPr>
        <p:spPr>
          <a:xfrm>
            <a:off x="6588224" y="1844824"/>
            <a:ext cx="2160240" cy="1169551"/>
          </a:xfrm>
          <a:prstGeom prst="rect">
            <a:avLst/>
          </a:prstGeom>
          <a:noFill/>
          <a:ln>
            <a:solidFill>
              <a:schemeClr val="tx1"/>
            </a:solidFill>
          </a:ln>
        </p:spPr>
        <p:txBody>
          <a:bodyPr wrap="square" rtlCol="0">
            <a:spAutoFit/>
          </a:bodyPr>
          <a:lstStyle/>
          <a:p>
            <a:r>
              <a:rPr lang="en-AU" sz="1400" dirty="0"/>
              <a:t>To access the Club Importer, please go to the Club Admin Portal and then click on the Club Importer tab.</a:t>
            </a:r>
          </a:p>
        </p:txBody>
      </p:sp>
      <p:sp>
        <p:nvSpPr>
          <p:cNvPr id="11" name="TextBox 10">
            <a:extLst>
              <a:ext uri="{FF2B5EF4-FFF2-40B4-BE49-F238E27FC236}">
                <a16:creationId xmlns="" xmlns:a16="http://schemas.microsoft.com/office/drawing/2014/main" id="{C9C2EE25-7FC5-4655-B1EB-5BFF049C7A3F}"/>
              </a:ext>
            </a:extLst>
          </p:cNvPr>
          <p:cNvSpPr txBox="1"/>
          <p:nvPr/>
        </p:nvSpPr>
        <p:spPr>
          <a:xfrm>
            <a:off x="6588224" y="4026336"/>
            <a:ext cx="2160240" cy="1169551"/>
          </a:xfrm>
          <a:prstGeom prst="rect">
            <a:avLst/>
          </a:prstGeom>
          <a:noFill/>
          <a:ln w="3175">
            <a:solidFill>
              <a:schemeClr val="tx1"/>
            </a:solidFill>
          </a:ln>
        </p:spPr>
        <p:txBody>
          <a:bodyPr wrap="square" rtlCol="0">
            <a:spAutoFit/>
          </a:bodyPr>
          <a:lstStyle/>
          <a:p>
            <a:r>
              <a:rPr lang="en-AU" sz="1400" dirty="0"/>
              <a:t>To access further information about using the Club Importer, please click on the information icon.</a:t>
            </a:r>
          </a:p>
        </p:txBody>
      </p:sp>
      <p:cxnSp>
        <p:nvCxnSpPr>
          <p:cNvPr id="13" name="Straight Arrow Connector 12">
            <a:extLst>
              <a:ext uri="{FF2B5EF4-FFF2-40B4-BE49-F238E27FC236}">
                <a16:creationId xmlns="" xmlns:a16="http://schemas.microsoft.com/office/drawing/2014/main" id="{337BFEAA-5541-4E66-94FB-F7A6D7C61E6B}"/>
              </a:ext>
            </a:extLst>
          </p:cNvPr>
          <p:cNvCxnSpPr>
            <a:stCxn id="7" idx="3"/>
          </p:cNvCxnSpPr>
          <p:nvPr/>
        </p:nvCxnSpPr>
        <p:spPr>
          <a:xfrm>
            <a:off x="1691680" y="2924944"/>
            <a:ext cx="3456384" cy="180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6785EB8F-F586-467C-B771-4738F00D5C4D}"/>
              </a:ext>
            </a:extLst>
          </p:cNvPr>
          <p:cNvCxnSpPr>
            <a:cxnSpLocks/>
            <a:stCxn id="11" idx="1"/>
            <a:endCxn id="9" idx="2"/>
          </p:cNvCxnSpPr>
          <p:nvPr/>
        </p:nvCxnSpPr>
        <p:spPr>
          <a:xfrm flipH="1" flipV="1">
            <a:off x="6002236" y="3501008"/>
            <a:ext cx="585988" cy="1110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94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E3EF76-C01E-43BE-93D7-99A62E73E44C}"/>
              </a:ext>
            </a:extLst>
          </p:cNvPr>
          <p:cNvSpPr>
            <a:spLocks noGrp="1"/>
          </p:cNvSpPr>
          <p:nvPr>
            <p:ph type="title"/>
          </p:nvPr>
        </p:nvSpPr>
        <p:spPr/>
        <p:txBody>
          <a:bodyPr/>
          <a:lstStyle/>
          <a:p>
            <a:r>
              <a:rPr lang="en-AU" dirty="0"/>
              <a:t>Need more help?</a:t>
            </a:r>
          </a:p>
        </p:txBody>
      </p:sp>
      <p:sp>
        <p:nvSpPr>
          <p:cNvPr id="3" name="Content Placeholder 2">
            <a:extLst>
              <a:ext uri="{FF2B5EF4-FFF2-40B4-BE49-F238E27FC236}">
                <a16:creationId xmlns="" xmlns:a16="http://schemas.microsoft.com/office/drawing/2014/main" id="{040A45B3-D13D-4891-ACE2-B292007A72F6}"/>
              </a:ext>
            </a:extLst>
          </p:cNvPr>
          <p:cNvSpPr>
            <a:spLocks noGrp="1"/>
          </p:cNvSpPr>
          <p:nvPr>
            <p:ph idx="1"/>
          </p:nvPr>
        </p:nvSpPr>
        <p:spPr/>
        <p:txBody>
          <a:bodyPr/>
          <a:lstStyle/>
          <a:p>
            <a:pPr marL="0" indent="0">
              <a:buNone/>
            </a:pPr>
            <a:r>
              <a:rPr lang="en-AU" sz="1800" dirty="0"/>
              <a:t>Please visit: </a:t>
            </a:r>
            <a:r>
              <a:rPr lang="en-AU" sz="1800" dirty="0">
                <a:hlinkClick r:id="rId2"/>
              </a:rPr>
              <a:t>https://support.gymnastics.org.au/article/171-club-importer</a:t>
            </a:r>
            <a:r>
              <a:rPr lang="en-AU" sz="1800" dirty="0"/>
              <a:t> </a:t>
            </a:r>
          </a:p>
          <a:p>
            <a:pPr marL="0" indent="0">
              <a:buNone/>
            </a:pPr>
            <a:endParaRPr lang="en-AU" sz="1800" dirty="0"/>
          </a:p>
          <a:p>
            <a:pPr marL="0" indent="0">
              <a:buNone/>
            </a:pPr>
            <a:r>
              <a:rPr lang="en-AU" sz="1800" dirty="0"/>
              <a:t>Alternatively please submit a support request via </a:t>
            </a:r>
            <a:r>
              <a:rPr lang="en-AU" sz="1800" dirty="0">
                <a:hlinkClick r:id="rId3"/>
              </a:rPr>
              <a:t>https://support.gymnastics.org.au/conversation/new/7</a:t>
            </a:r>
            <a:r>
              <a:rPr lang="en-AU" sz="1800" dirty="0"/>
              <a:t>  or </a:t>
            </a:r>
            <a:r>
              <a:rPr lang="en-AU" sz="1800" dirty="0">
                <a:hlinkClick r:id="rId4"/>
              </a:rPr>
              <a:t>support@gymnastics.org.au</a:t>
            </a:r>
            <a:endParaRPr lang="en-AU" sz="1800" dirty="0"/>
          </a:p>
          <a:p>
            <a:pPr marL="0" indent="0">
              <a:buNone/>
            </a:pPr>
            <a:endParaRPr lang="en-AU" sz="1800" dirty="0"/>
          </a:p>
          <a:p>
            <a:pPr marL="0" indent="0">
              <a:buNone/>
            </a:pPr>
            <a:r>
              <a:rPr lang="en-AU" sz="1800" dirty="0"/>
              <a:t>Please remember to attach any relevant files or screenshots to help us resolve your issue.</a:t>
            </a:r>
          </a:p>
          <a:p>
            <a:pPr marL="0" indent="0">
              <a:buNone/>
            </a:pPr>
            <a:endParaRPr lang="en-AU" sz="1400" dirty="0"/>
          </a:p>
          <a:p>
            <a:pPr marL="0" indent="0">
              <a:buNone/>
            </a:pPr>
            <a:endParaRPr lang="en-AU" sz="1400" dirty="0"/>
          </a:p>
          <a:p>
            <a:pPr marL="0" indent="0">
              <a:buNone/>
            </a:pPr>
            <a:endParaRPr lang="en-AU" sz="1400" dirty="0"/>
          </a:p>
        </p:txBody>
      </p:sp>
    </p:spTree>
    <p:extLst>
      <p:ext uri="{BB962C8B-B14F-4D97-AF65-F5344CB8AC3E}">
        <p14:creationId xmlns:p14="http://schemas.microsoft.com/office/powerpoint/2010/main" val="204978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24720D-B4E4-480B-8FC8-523025A4E1D8}"/>
              </a:ext>
            </a:extLst>
          </p:cNvPr>
          <p:cNvSpPr>
            <a:spLocks noGrp="1"/>
          </p:cNvSpPr>
          <p:nvPr>
            <p:ph type="title"/>
          </p:nvPr>
        </p:nvSpPr>
        <p:spPr>
          <a:xfrm>
            <a:off x="467544" y="1988840"/>
            <a:ext cx="7776864" cy="1143000"/>
          </a:xfrm>
        </p:spPr>
        <p:txBody>
          <a:bodyPr/>
          <a:lstStyle/>
          <a:p>
            <a:r>
              <a:rPr lang="en-AU" sz="4000" dirty="0"/>
              <a:t>Fields required for the new Club Importer</a:t>
            </a:r>
            <a:endParaRPr lang="en-AU" sz="2000" dirty="0"/>
          </a:p>
        </p:txBody>
      </p:sp>
      <p:sp>
        <p:nvSpPr>
          <p:cNvPr id="4" name="Speech Bubble: Rectangle 3">
            <a:extLst>
              <a:ext uri="{FF2B5EF4-FFF2-40B4-BE49-F238E27FC236}">
                <a16:creationId xmlns="" xmlns:a16="http://schemas.microsoft.com/office/drawing/2014/main" id="{F706EF77-0C9A-4C51-B128-A71777AD27FA}"/>
              </a:ext>
            </a:extLst>
          </p:cNvPr>
          <p:cNvSpPr/>
          <p:nvPr/>
        </p:nvSpPr>
        <p:spPr>
          <a:xfrm>
            <a:off x="0" y="4509119"/>
            <a:ext cx="9179496" cy="2372891"/>
          </a:xfrm>
          <a:prstGeom prst="wedgeRectCallout">
            <a:avLst>
              <a:gd name="adj1" fmla="val -21771"/>
              <a:gd name="adj2" fmla="val -613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 xmlns:a16="http://schemas.microsoft.com/office/drawing/2014/main" id="{26B76BBB-2FCC-4703-9EB0-6DE9F3A428A7}"/>
              </a:ext>
            </a:extLst>
          </p:cNvPr>
          <p:cNvSpPr/>
          <p:nvPr/>
        </p:nvSpPr>
        <p:spPr>
          <a:xfrm>
            <a:off x="0" y="6021288"/>
            <a:ext cx="9179496" cy="860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319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2E447D-0710-4572-A6C2-E4B2C4DB3832}"/>
              </a:ext>
            </a:extLst>
          </p:cNvPr>
          <p:cNvSpPr>
            <a:spLocks noGrp="1"/>
          </p:cNvSpPr>
          <p:nvPr>
            <p:ph type="title"/>
          </p:nvPr>
        </p:nvSpPr>
        <p:spPr/>
        <p:txBody>
          <a:bodyPr/>
          <a:lstStyle/>
          <a:p>
            <a:r>
              <a:rPr lang="en-AU" dirty="0"/>
              <a:t>Where can I find report requirements?</a:t>
            </a:r>
          </a:p>
        </p:txBody>
      </p:sp>
      <p:sp>
        <p:nvSpPr>
          <p:cNvPr id="3" name="Content Placeholder 2">
            <a:extLst>
              <a:ext uri="{FF2B5EF4-FFF2-40B4-BE49-F238E27FC236}">
                <a16:creationId xmlns="" xmlns:a16="http://schemas.microsoft.com/office/drawing/2014/main" id="{881399B7-C691-4D64-8286-7845C3FFB4BF}"/>
              </a:ext>
            </a:extLst>
          </p:cNvPr>
          <p:cNvSpPr>
            <a:spLocks noGrp="1"/>
          </p:cNvSpPr>
          <p:nvPr>
            <p:ph idx="1"/>
          </p:nvPr>
        </p:nvSpPr>
        <p:spPr/>
        <p:txBody>
          <a:bodyPr/>
          <a:lstStyle/>
          <a:p>
            <a:r>
              <a:rPr lang="en-AU" dirty="0">
                <a:hlinkClick r:id="rId2"/>
              </a:rPr>
              <a:t>https://support.gymnastics.org.au/article/177-new-club-importer-report-requirements</a:t>
            </a:r>
            <a:r>
              <a:rPr lang="en-AU" dirty="0"/>
              <a:t> </a:t>
            </a:r>
          </a:p>
        </p:txBody>
      </p:sp>
    </p:spTree>
    <p:extLst>
      <p:ext uri="{BB962C8B-B14F-4D97-AF65-F5344CB8AC3E}">
        <p14:creationId xmlns:p14="http://schemas.microsoft.com/office/powerpoint/2010/main" val="3018568796"/>
      </p:ext>
    </p:extLst>
  </p:cSld>
  <p:clrMapOvr>
    <a:masterClrMapping/>
  </p:clrMapOvr>
</p:sld>
</file>

<file path=ppt/theme/theme1.xml><?xml version="1.0" encoding="utf-8"?>
<a:theme xmlns:a="http://schemas.openxmlformats.org/drawingml/2006/main" name="1_Default Design">
  <a:themeElements>
    <a:clrScheme name="Custom 2">
      <a:dk1>
        <a:sysClr val="windowText" lastClr="000000"/>
      </a:dk1>
      <a:lt1>
        <a:sysClr val="window" lastClr="FFFFFF"/>
      </a:lt1>
      <a:dk2>
        <a:srgbClr val="013274"/>
      </a:dk2>
      <a:lt2>
        <a:srgbClr val="E7E6E6"/>
      </a:lt2>
      <a:accent1>
        <a:srgbClr val="013274"/>
      </a:accent1>
      <a:accent2>
        <a:srgbClr val="1179C7"/>
      </a:accent2>
      <a:accent3>
        <a:srgbClr val="0B928E"/>
      </a:accent3>
      <a:accent4>
        <a:srgbClr val="D10069"/>
      </a:accent4>
      <a:accent5>
        <a:srgbClr val="FFBD5D"/>
      </a:accent5>
      <a:accent6>
        <a:srgbClr val="870376"/>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23342</TotalTime>
  <Words>4766</Words>
  <Application>Microsoft Office PowerPoint</Application>
  <PresentationFormat>On-screen Show (4:3)</PresentationFormat>
  <Paragraphs>486</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1_Default Design</vt:lpstr>
      <vt:lpstr>New Club Importer Upload Process</vt:lpstr>
      <vt:lpstr>Contents</vt:lpstr>
      <vt:lpstr>About the New Club Importer</vt:lpstr>
      <vt:lpstr>About the New Club Importer</vt:lpstr>
      <vt:lpstr>What has changed?</vt:lpstr>
      <vt:lpstr>How to access the  Club Importer</vt:lpstr>
      <vt:lpstr>How to access the Club Importer</vt:lpstr>
      <vt:lpstr>Fields required for the new Club Importer</vt:lpstr>
      <vt:lpstr>Where can I find report requirements?</vt:lpstr>
      <vt:lpstr>Fields required for the  new Club Importer Part 1</vt:lpstr>
      <vt:lpstr>Fields required for the  new Club Importer Part 2</vt:lpstr>
      <vt:lpstr>Fields required for the  new Club Importer Part 3</vt:lpstr>
      <vt:lpstr>Fields required for the  new Club Importer Part 4</vt:lpstr>
      <vt:lpstr>Export Existing Records in correct Club Importer format</vt:lpstr>
      <vt:lpstr>How to export Existing Records in correct Club Importer format – Part 1</vt:lpstr>
      <vt:lpstr>How to export Existing Records in correct Club Importer format – Part 2</vt:lpstr>
      <vt:lpstr>How to export Existing Records in correct Club Importer format – Part 3</vt:lpstr>
      <vt:lpstr>How to export Existing Records in correct Club Importer format – Part 4</vt:lpstr>
      <vt:lpstr>How to access the  Club Importer &amp;  Validation Template</vt:lpstr>
      <vt:lpstr>How to access the Club Importer</vt:lpstr>
      <vt:lpstr>How to download latest  Validation Template</vt:lpstr>
      <vt:lpstr>How to Import a CSV file  into the Club Importer</vt:lpstr>
      <vt:lpstr>Overview of Club Importer Process</vt:lpstr>
      <vt:lpstr>Overview of Club Importer System Workflow (if not failed or cancelled)</vt:lpstr>
      <vt:lpstr>What does the import wizard use to flag entries in each step?</vt:lpstr>
      <vt:lpstr>Step 1: Click on Start New Club Import Process Button</vt:lpstr>
      <vt:lpstr>Step 2: Select CSV file to be imported</vt:lpstr>
      <vt:lpstr>Step 3: Ensure file is acceptable &amp; then click on Save button</vt:lpstr>
      <vt:lpstr>Step 4: Club Administrators will receive this notification when new file has commenced importing</vt:lpstr>
      <vt:lpstr>Step 5: Club Import file upload in progress</vt:lpstr>
      <vt:lpstr>Step 6: Club Administrators receive email notification that File requires action</vt:lpstr>
      <vt:lpstr>Step 7: Club Administrators also see onscreen alert to take action</vt:lpstr>
      <vt:lpstr>Step 8: Click on Validated Button</vt:lpstr>
      <vt:lpstr>Step 9: Review Quarantined Records</vt:lpstr>
      <vt:lpstr>Step 10: Review Duplicate Athlete Records</vt:lpstr>
      <vt:lpstr>Step 11: Review Transfer Records </vt:lpstr>
      <vt:lpstr>Step 12: Review Validated Records</vt:lpstr>
      <vt:lpstr>Step 12 (Continued): Review Validated records</vt:lpstr>
      <vt:lpstr>Step 13: Resolve Action Required records</vt:lpstr>
      <vt:lpstr>Step 13 (Continued): Resolve Action Required records</vt:lpstr>
      <vt:lpstr>Step 14: Click on the Next Button to proceed to Step 6 New</vt:lpstr>
      <vt:lpstr>Step 15: Review &amp; Fix New Records</vt:lpstr>
      <vt:lpstr>Step 16: Submit Import File to be written to the database</vt:lpstr>
      <vt:lpstr>Step 17: Your Club’s Administrators will receive a notification that the job has been submitted into the Record Update &amp; Creation queue</vt:lpstr>
      <vt:lpstr>Step 18: Validated records are queued to be written to the database (depending on queue timing will fluctuate)</vt:lpstr>
      <vt:lpstr>Step 19: Club Import Job status will change to Processing</vt:lpstr>
      <vt:lpstr>Step 20: Club’s Administrators receive notification that Job has been completed</vt:lpstr>
      <vt:lpstr>Step 21: Click on Start New Club Import Process Button</vt:lpstr>
      <vt:lpstr>Troubleshooting  Error Messages  &amp; Failed Imports</vt:lpstr>
      <vt:lpstr>Unable to Upload Club Import file in Step 1. Upload</vt:lpstr>
      <vt:lpstr>Getting Problem with CSV error in Step 1. Upload</vt:lpstr>
      <vt:lpstr>Import didn’t import all my information into Step 5 and 6 for some records</vt:lpstr>
      <vt:lpstr>I got an email that my Club Import failed?</vt:lpstr>
      <vt:lpstr>My Club Import dashboard says my import has failed?</vt:lpstr>
      <vt:lpstr>Error: There is a problem with the CSV file columns</vt:lpstr>
      <vt:lpstr>Error: There is a problem with the CSV file columns</vt:lpstr>
      <vt:lpstr>Error: There is a problem with the CSV file columns cont.</vt:lpstr>
      <vt:lpstr>Error: There is a problem with the CSV file columns cont.</vt:lpstr>
      <vt:lpstr>Error: There is a problem with the CSV file columns cont.</vt:lpstr>
      <vt:lpstr>How to access Club Import log for your Club</vt:lpstr>
      <vt:lpstr>Go to Club Admin Home&gt; Reports</vt:lpstr>
      <vt:lpstr>Club Import: Duplicates log</vt:lpstr>
      <vt:lpstr>Club Import: Transfer Log</vt:lpstr>
      <vt:lpstr>Club Import: Quarantined Log</vt:lpstr>
      <vt:lpstr>Club Import: Completed Imports Log</vt:lpstr>
      <vt:lpstr>Club Import: Failed Imports Log</vt:lpstr>
      <vt:lpstr>What if I need an athlete registered urgently?</vt:lpstr>
      <vt:lpstr>What if I need an athlete registered urgently?</vt:lpstr>
      <vt:lpstr>Need Help?</vt:lpstr>
      <vt:lpstr>Need more help?</vt:lpstr>
    </vt:vector>
  </TitlesOfParts>
  <Company>Gymnastics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 Connell</dc:creator>
  <cp:lastModifiedBy>Joshua Iacobozzi</cp:lastModifiedBy>
  <cp:revision>1305</cp:revision>
  <cp:lastPrinted>2018-10-29T01:28:42Z</cp:lastPrinted>
  <dcterms:created xsi:type="dcterms:W3CDTF">2009-01-08T00:06:37Z</dcterms:created>
  <dcterms:modified xsi:type="dcterms:W3CDTF">2019-02-10T23:25:15Z</dcterms:modified>
</cp:coreProperties>
</file>