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7.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9"/>
  </p:notesMasterIdLst>
  <p:sldIdLst>
    <p:sldId id="256" r:id="rId2"/>
    <p:sldId id="411" r:id="rId3"/>
    <p:sldId id="512" r:id="rId4"/>
    <p:sldId id="513" r:id="rId5"/>
    <p:sldId id="514" r:id="rId6"/>
    <p:sldId id="515" r:id="rId7"/>
    <p:sldId id="516" r:id="rId8"/>
    <p:sldId id="517" r:id="rId9"/>
    <p:sldId id="518" r:id="rId10"/>
    <p:sldId id="519" r:id="rId11"/>
    <p:sldId id="520" r:id="rId12"/>
    <p:sldId id="521" r:id="rId13"/>
    <p:sldId id="522" r:id="rId14"/>
    <p:sldId id="523" r:id="rId15"/>
    <p:sldId id="524" r:id="rId16"/>
    <p:sldId id="526" r:id="rId17"/>
    <p:sldId id="525" r:id="rId18"/>
    <p:sldId id="574" r:id="rId19"/>
    <p:sldId id="529" r:id="rId20"/>
    <p:sldId id="530" r:id="rId21"/>
    <p:sldId id="531" r:id="rId22"/>
    <p:sldId id="532" r:id="rId23"/>
    <p:sldId id="533" r:id="rId24"/>
    <p:sldId id="534" r:id="rId25"/>
    <p:sldId id="553" r:id="rId26"/>
    <p:sldId id="577" r:id="rId27"/>
    <p:sldId id="535" r:id="rId28"/>
    <p:sldId id="573" r:id="rId29"/>
    <p:sldId id="537" r:id="rId30"/>
    <p:sldId id="536" r:id="rId31"/>
    <p:sldId id="554" r:id="rId32"/>
    <p:sldId id="557" r:id="rId33"/>
    <p:sldId id="575" r:id="rId34"/>
    <p:sldId id="539" r:id="rId35"/>
    <p:sldId id="540" r:id="rId36"/>
    <p:sldId id="563" r:id="rId37"/>
    <p:sldId id="541" r:id="rId38"/>
    <p:sldId id="542" r:id="rId39"/>
    <p:sldId id="543" r:id="rId40"/>
    <p:sldId id="544" r:id="rId41"/>
    <p:sldId id="545" r:id="rId42"/>
    <p:sldId id="546" r:id="rId43"/>
    <p:sldId id="547" r:id="rId44"/>
    <p:sldId id="548" r:id="rId45"/>
    <p:sldId id="549" r:id="rId46"/>
    <p:sldId id="550" r:id="rId47"/>
    <p:sldId id="551" r:id="rId48"/>
    <p:sldId id="552" r:id="rId49"/>
    <p:sldId id="568" r:id="rId50"/>
    <p:sldId id="559" r:id="rId51"/>
    <p:sldId id="569" r:id="rId52"/>
    <p:sldId id="571" r:id="rId53"/>
    <p:sldId id="570" r:id="rId54"/>
    <p:sldId id="572" r:id="rId55"/>
    <p:sldId id="561" r:id="rId56"/>
    <p:sldId id="576" r:id="rId57"/>
    <p:sldId id="558"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3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1"/>
    <p:restoredTop sz="94694"/>
  </p:normalViewPr>
  <p:slideViewPr>
    <p:cSldViewPr snapToGrid="0" snapToObjects="1">
      <p:cViewPr varScale="1">
        <p:scale>
          <a:sx n="72" d="100"/>
          <a:sy n="72" d="100"/>
        </p:scale>
        <p:origin x="3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83396-9AE2-4744-A1BA-44C10D79BD9E}" type="datetimeFigureOut">
              <a:rPr lang="en-US" smtClean="0"/>
              <a:t>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AB4CCA-B3BB-45A4-BA98-6D3574BCB21D}" type="slidenum">
              <a:rPr lang="en-US" smtClean="0"/>
              <a:t>‹#›</a:t>
            </a:fld>
            <a:endParaRPr lang="en-US"/>
          </a:p>
        </p:txBody>
      </p:sp>
    </p:spTree>
    <p:extLst>
      <p:ext uri="{BB962C8B-B14F-4D97-AF65-F5344CB8AC3E}">
        <p14:creationId xmlns:p14="http://schemas.microsoft.com/office/powerpoint/2010/main" val="3771947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82941C-1DD5-4B53-AD58-DD24629DFCE3}"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3844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08DFAC82-A090-47D1-810E-73436DEDB609}" type="slidenum">
              <a:rPr lang="en-AU" smtClean="0"/>
              <a:pPr>
                <a:defRPr/>
              </a:pPr>
              <a:t>50</a:t>
            </a:fld>
            <a:endParaRPr lang="en-AU" dirty="0"/>
          </a:p>
        </p:txBody>
      </p:sp>
    </p:spTree>
    <p:extLst>
      <p:ext uri="{BB962C8B-B14F-4D97-AF65-F5344CB8AC3E}">
        <p14:creationId xmlns:p14="http://schemas.microsoft.com/office/powerpoint/2010/main" val="4221710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A 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F84CA-F770-474A-8FC6-4AA55BAC4E1E}"/>
              </a:ext>
            </a:extLst>
          </p:cNvPr>
          <p:cNvSpPr>
            <a:spLocks noGrp="1"/>
          </p:cNvSpPr>
          <p:nvPr>
            <p:ph type="ctrTitle"/>
          </p:nvPr>
        </p:nvSpPr>
        <p:spPr>
          <a:xfrm>
            <a:off x="609915" y="491168"/>
            <a:ext cx="9612923" cy="1395248"/>
          </a:xfrm>
          <a:prstGeom prst="rect">
            <a:avLst/>
          </a:prstGeom>
        </p:spPr>
        <p:txBody>
          <a:bodyPr anchor="b">
            <a:noAutofit/>
          </a:bodyPr>
          <a:lstStyle>
            <a:lvl1pPr algn="l">
              <a:lnSpc>
                <a:spcPct val="75000"/>
              </a:lnSpc>
              <a:defRPr sz="5900" b="1" spc="-150">
                <a:solidFill>
                  <a:schemeClr val="bg1"/>
                </a:solidFill>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0540D08-4BD4-F54D-BF45-F5FA426B0220}"/>
              </a:ext>
            </a:extLst>
          </p:cNvPr>
          <p:cNvSpPr>
            <a:spLocks noGrp="1"/>
          </p:cNvSpPr>
          <p:nvPr>
            <p:ph type="subTitle" idx="1"/>
          </p:nvPr>
        </p:nvSpPr>
        <p:spPr>
          <a:xfrm>
            <a:off x="609915" y="1785346"/>
            <a:ext cx="7831016" cy="512762"/>
          </a:xfrm>
          <a:prstGeom prst="rect">
            <a:avLst/>
          </a:prstGeom>
        </p:spPr>
        <p:txBody>
          <a:bodyPr>
            <a:noAutofit/>
          </a:bodyPr>
          <a:lstStyle>
            <a:lvl1pPr marL="0" indent="0" algn="l">
              <a:buNone/>
              <a:defRPr sz="3200" i="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A picture containing drawing&#10;&#10;Description automatically generated">
            <a:extLst>
              <a:ext uri="{FF2B5EF4-FFF2-40B4-BE49-F238E27FC236}">
                <a16:creationId xmlns:a16="http://schemas.microsoft.com/office/drawing/2014/main" id="{2C509EF7-19BF-C546-AE37-0E26C319BEBF}"/>
              </a:ext>
            </a:extLst>
          </p:cNvPr>
          <p:cNvPicPr>
            <a:picLocks noChangeAspect="1"/>
          </p:cNvPicPr>
          <p:nvPr/>
        </p:nvPicPr>
        <p:blipFill>
          <a:blip r:embed="rId3"/>
          <a:stretch>
            <a:fillRect/>
          </a:stretch>
        </p:blipFill>
        <p:spPr>
          <a:xfrm>
            <a:off x="10472732" y="4891017"/>
            <a:ext cx="1093192" cy="1433751"/>
          </a:xfrm>
          <a:prstGeom prst="rect">
            <a:avLst/>
          </a:prstGeom>
        </p:spPr>
      </p:pic>
    </p:spTree>
    <p:extLst>
      <p:ext uri="{BB962C8B-B14F-4D97-AF65-F5344CB8AC3E}">
        <p14:creationId xmlns:p14="http://schemas.microsoft.com/office/powerpoint/2010/main" val="3165386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6654C-33FC-7142-8A5A-C28028C17BE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84816C-64D9-EC47-8191-7B2DF3573E7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E2BCE-9C2A-6645-9070-509D98ADF09F}"/>
              </a:ext>
            </a:extLst>
          </p:cNvPr>
          <p:cNvSpPr>
            <a:spLocks noGrp="1"/>
          </p:cNvSpPr>
          <p:nvPr>
            <p:ph type="dt" sz="half" idx="10"/>
          </p:nvPr>
        </p:nvSpPr>
        <p:spPr>
          <a:xfrm>
            <a:off x="838200" y="6356350"/>
            <a:ext cx="2743200" cy="365125"/>
          </a:xfrm>
          <a:prstGeom prst="rect">
            <a:avLst/>
          </a:prstGeom>
        </p:spPr>
        <p:txBody>
          <a:bodyPr/>
          <a:lstStyle/>
          <a:p>
            <a:fld id="{6CB3DEC4-7FEF-5540-B819-1C9402113EC7}" type="datetimeFigureOut">
              <a:rPr lang="en-US" smtClean="0"/>
              <a:t>1/5/2024</a:t>
            </a:fld>
            <a:endParaRPr lang="en-US"/>
          </a:p>
        </p:txBody>
      </p:sp>
      <p:sp>
        <p:nvSpPr>
          <p:cNvPr id="5" name="Footer Placeholder 4">
            <a:extLst>
              <a:ext uri="{FF2B5EF4-FFF2-40B4-BE49-F238E27FC236}">
                <a16:creationId xmlns:a16="http://schemas.microsoft.com/office/drawing/2014/main" id="{21B4FD74-4C04-9D41-A2C9-D5CBF6C421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2AF0A1C-D07C-1F46-B8D4-328096452AF7}"/>
              </a:ext>
            </a:extLst>
          </p:cNvPr>
          <p:cNvSpPr>
            <a:spLocks noGrp="1"/>
          </p:cNvSpPr>
          <p:nvPr>
            <p:ph type="sldNum" sz="quarter" idx="12"/>
          </p:nvPr>
        </p:nvSpPr>
        <p:spPr>
          <a:xfrm>
            <a:off x="8610600" y="6356350"/>
            <a:ext cx="2743200" cy="365125"/>
          </a:xfrm>
          <a:prstGeom prst="rect">
            <a:avLst/>
          </a:prstGeom>
        </p:spPr>
        <p:txBody>
          <a:bodyPr/>
          <a:lstStyle/>
          <a:p>
            <a:fld id="{9B72CFB3-99B2-B64A-8902-9AECF15822B3}" type="slidenum">
              <a:rPr lang="en-US" smtClean="0"/>
              <a:t>‹#›</a:t>
            </a:fld>
            <a:endParaRPr lang="en-US"/>
          </a:p>
        </p:txBody>
      </p:sp>
    </p:spTree>
    <p:extLst>
      <p:ext uri="{BB962C8B-B14F-4D97-AF65-F5344CB8AC3E}">
        <p14:creationId xmlns:p14="http://schemas.microsoft.com/office/powerpoint/2010/main" val="134317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C6A0B-2918-CA4E-A4F7-267E82D1D74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C73CB9-585F-6045-9EAC-4E72FA791E8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5E15C4-086A-CC4D-865D-0278DD97A877}"/>
              </a:ext>
            </a:extLst>
          </p:cNvPr>
          <p:cNvSpPr>
            <a:spLocks noGrp="1"/>
          </p:cNvSpPr>
          <p:nvPr>
            <p:ph type="dt" sz="half" idx="10"/>
          </p:nvPr>
        </p:nvSpPr>
        <p:spPr>
          <a:xfrm>
            <a:off x="838200" y="6356350"/>
            <a:ext cx="2743200" cy="365125"/>
          </a:xfrm>
          <a:prstGeom prst="rect">
            <a:avLst/>
          </a:prstGeom>
        </p:spPr>
        <p:txBody>
          <a:bodyPr/>
          <a:lstStyle/>
          <a:p>
            <a:fld id="{6CB3DEC4-7FEF-5540-B819-1C9402113EC7}" type="datetimeFigureOut">
              <a:rPr lang="en-US" smtClean="0"/>
              <a:t>1/5/2024</a:t>
            </a:fld>
            <a:endParaRPr lang="en-US"/>
          </a:p>
        </p:txBody>
      </p:sp>
      <p:sp>
        <p:nvSpPr>
          <p:cNvPr id="5" name="Footer Placeholder 4">
            <a:extLst>
              <a:ext uri="{FF2B5EF4-FFF2-40B4-BE49-F238E27FC236}">
                <a16:creationId xmlns:a16="http://schemas.microsoft.com/office/drawing/2014/main" id="{238DA23E-90DB-8A4F-8B10-AD54428F33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5CA2A2-9AF6-FD42-8FF1-B28DA8CDD0A8}"/>
              </a:ext>
            </a:extLst>
          </p:cNvPr>
          <p:cNvSpPr>
            <a:spLocks noGrp="1"/>
          </p:cNvSpPr>
          <p:nvPr>
            <p:ph type="sldNum" sz="quarter" idx="12"/>
          </p:nvPr>
        </p:nvSpPr>
        <p:spPr>
          <a:xfrm>
            <a:off x="8610600" y="6356350"/>
            <a:ext cx="2743200" cy="365125"/>
          </a:xfrm>
          <a:prstGeom prst="rect">
            <a:avLst/>
          </a:prstGeom>
        </p:spPr>
        <p:txBody>
          <a:bodyPr/>
          <a:lstStyle/>
          <a:p>
            <a:fld id="{9B72CFB3-99B2-B64A-8902-9AECF15822B3}" type="slidenum">
              <a:rPr lang="en-US" smtClean="0"/>
              <a:t>‹#›</a:t>
            </a:fld>
            <a:endParaRPr lang="en-US"/>
          </a:p>
        </p:txBody>
      </p:sp>
    </p:spTree>
    <p:extLst>
      <p:ext uri="{BB962C8B-B14F-4D97-AF65-F5344CB8AC3E}">
        <p14:creationId xmlns:p14="http://schemas.microsoft.com/office/powerpoint/2010/main" val="3194802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B3DEC4-7FEF-5540-B819-1C9402113EC7}"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2CFB3-99B2-B64A-8902-9AECF15822B3}" type="slidenum">
              <a:rPr lang="en-US" smtClean="0"/>
              <a:t>‹#›</a:t>
            </a:fld>
            <a:endParaRPr lang="en-US"/>
          </a:p>
        </p:txBody>
      </p:sp>
    </p:spTree>
    <p:extLst>
      <p:ext uri="{BB962C8B-B14F-4D97-AF65-F5344CB8AC3E}">
        <p14:creationId xmlns:p14="http://schemas.microsoft.com/office/powerpoint/2010/main" val="3561503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B3DEC4-7FEF-5540-B819-1C9402113EC7}" type="datetimeFigureOut">
              <a:rPr lang="en-US" smtClean="0"/>
              <a:t>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2CFB3-99B2-B64A-8902-9AECF15822B3}" type="slidenum">
              <a:rPr lang="en-US" smtClean="0"/>
              <a:t>‹#›</a:t>
            </a:fld>
            <a:endParaRPr lang="en-US"/>
          </a:p>
        </p:txBody>
      </p:sp>
    </p:spTree>
    <p:extLst>
      <p:ext uri="{BB962C8B-B14F-4D97-AF65-F5344CB8AC3E}">
        <p14:creationId xmlns:p14="http://schemas.microsoft.com/office/powerpoint/2010/main" val="48540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GA Body Templat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0F0AD-4190-0745-93CD-EDC41F6C6538}"/>
              </a:ext>
            </a:extLst>
          </p:cNvPr>
          <p:cNvSpPr>
            <a:spLocks noGrp="1"/>
          </p:cNvSpPr>
          <p:nvPr>
            <p:ph type="title"/>
          </p:nvPr>
        </p:nvSpPr>
        <p:spPr>
          <a:xfrm>
            <a:off x="838200" y="450232"/>
            <a:ext cx="9032631" cy="1090246"/>
          </a:xfrm>
          <a:prstGeom prst="rect">
            <a:avLst/>
          </a:prstGeom>
        </p:spPr>
        <p:txBody>
          <a:bodyPr anchor="ctr"/>
          <a:lstStyle>
            <a:lvl1pPr>
              <a:lnSpc>
                <a:spcPct val="75000"/>
              </a:lnSpc>
              <a:defRPr b="1" spc="-150">
                <a:solidFill>
                  <a:srgbClr val="193181"/>
                </a:solidFill>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E9B2BFD-6EE0-1346-A3A7-A36A9D475C42}"/>
              </a:ext>
            </a:extLst>
          </p:cNvPr>
          <p:cNvSpPr>
            <a:spLocks noGrp="1"/>
          </p:cNvSpPr>
          <p:nvPr>
            <p:ph idx="1"/>
          </p:nvPr>
        </p:nvSpPr>
        <p:spPr>
          <a:xfrm>
            <a:off x="838200" y="1756679"/>
            <a:ext cx="10515600" cy="3828575"/>
          </a:xfrm>
          <a:prstGeom prst="rect">
            <a:avLst/>
          </a:prstGeom>
        </p:spPr>
        <p:txBody>
          <a:bodyPr>
            <a:normAutofit/>
          </a:bodyPr>
          <a:lstStyle>
            <a:lvl1pPr>
              <a:defRPr sz="2400">
                <a:solidFill>
                  <a:schemeClr val="bg2">
                    <a:lumMod val="25000"/>
                  </a:schemeClr>
                </a:solidFill>
                <a:latin typeface="+mj-lt"/>
              </a:defRPr>
            </a:lvl1pPr>
            <a:lvl2pPr>
              <a:defRPr sz="2000">
                <a:solidFill>
                  <a:schemeClr val="bg2">
                    <a:lumMod val="25000"/>
                  </a:schemeClr>
                </a:solidFill>
                <a:latin typeface="+mj-lt"/>
              </a:defRPr>
            </a:lvl2pPr>
            <a:lvl3pPr>
              <a:defRPr sz="1800">
                <a:solidFill>
                  <a:schemeClr val="bg2">
                    <a:lumMod val="25000"/>
                  </a:schemeClr>
                </a:solidFill>
                <a:latin typeface="+mj-lt"/>
              </a:defRPr>
            </a:lvl3pPr>
            <a:lvl4pPr>
              <a:defRPr sz="1600">
                <a:solidFill>
                  <a:schemeClr val="bg2">
                    <a:lumMod val="25000"/>
                  </a:schemeClr>
                </a:solidFill>
                <a:latin typeface="+mj-lt"/>
              </a:defRPr>
            </a:lvl4pPr>
            <a:lvl5pPr>
              <a:defRPr sz="1600">
                <a:solidFill>
                  <a:schemeClr val="bg2">
                    <a:lumMod val="2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A picture containing game&#10;&#10;Description automatically generated">
            <a:extLst>
              <a:ext uri="{FF2B5EF4-FFF2-40B4-BE49-F238E27FC236}">
                <a16:creationId xmlns:a16="http://schemas.microsoft.com/office/drawing/2014/main" id="{041EFBB0-255A-084D-B855-7E30E31A18C2}"/>
              </a:ext>
            </a:extLst>
          </p:cNvPr>
          <p:cNvPicPr>
            <a:picLocks noChangeAspect="1"/>
          </p:cNvPicPr>
          <p:nvPr/>
        </p:nvPicPr>
        <p:blipFill>
          <a:blip r:embed="rId3"/>
          <a:stretch>
            <a:fillRect/>
          </a:stretch>
        </p:blipFill>
        <p:spPr>
          <a:xfrm>
            <a:off x="10513647" y="450232"/>
            <a:ext cx="840153" cy="1091174"/>
          </a:xfrm>
          <a:prstGeom prst="rect">
            <a:avLst/>
          </a:prstGeom>
        </p:spPr>
      </p:pic>
    </p:spTree>
    <p:extLst>
      <p:ext uri="{BB962C8B-B14F-4D97-AF65-F5344CB8AC3E}">
        <p14:creationId xmlns:p14="http://schemas.microsoft.com/office/powerpoint/2010/main" val="71361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A 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picture containing game&#10;&#10;Description automatically generated">
            <a:extLst>
              <a:ext uri="{FF2B5EF4-FFF2-40B4-BE49-F238E27FC236}">
                <a16:creationId xmlns:a16="http://schemas.microsoft.com/office/drawing/2014/main" id="{AEB621E2-68AF-1B40-8FF8-F03F8476DBAF}"/>
              </a:ext>
            </a:extLst>
          </p:cNvPr>
          <p:cNvPicPr>
            <a:picLocks noChangeAspect="1"/>
          </p:cNvPicPr>
          <p:nvPr/>
        </p:nvPicPr>
        <p:blipFill>
          <a:blip r:embed="rId3"/>
          <a:stretch>
            <a:fillRect/>
          </a:stretch>
        </p:blipFill>
        <p:spPr>
          <a:xfrm>
            <a:off x="10472732" y="4891017"/>
            <a:ext cx="1103922" cy="1433752"/>
          </a:xfrm>
          <a:prstGeom prst="rect">
            <a:avLst/>
          </a:prstGeom>
        </p:spPr>
      </p:pic>
      <p:sp>
        <p:nvSpPr>
          <p:cNvPr id="5" name="Title 1">
            <a:extLst>
              <a:ext uri="{FF2B5EF4-FFF2-40B4-BE49-F238E27FC236}">
                <a16:creationId xmlns:a16="http://schemas.microsoft.com/office/drawing/2014/main" id="{79291F3B-087F-0F45-AD3C-B01E3F1665BE}"/>
              </a:ext>
            </a:extLst>
          </p:cNvPr>
          <p:cNvSpPr>
            <a:spLocks noGrp="1"/>
          </p:cNvSpPr>
          <p:nvPr>
            <p:ph type="ctrTitle"/>
          </p:nvPr>
        </p:nvSpPr>
        <p:spPr>
          <a:xfrm>
            <a:off x="609915" y="491168"/>
            <a:ext cx="9612923" cy="1395248"/>
          </a:xfrm>
          <a:prstGeom prst="rect">
            <a:avLst/>
          </a:prstGeom>
        </p:spPr>
        <p:txBody>
          <a:bodyPr anchor="b">
            <a:noAutofit/>
          </a:bodyPr>
          <a:lstStyle>
            <a:lvl1pPr algn="l">
              <a:lnSpc>
                <a:spcPct val="75000"/>
              </a:lnSpc>
              <a:defRPr sz="5900" b="1" spc="-150">
                <a:solidFill>
                  <a:srgbClr val="193181"/>
                </a:solidFill>
                <a:latin typeface="+mn-lt"/>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0445A8F8-08B7-8D4C-B18F-19DF9E6E79F6}"/>
              </a:ext>
            </a:extLst>
          </p:cNvPr>
          <p:cNvSpPr>
            <a:spLocks noGrp="1"/>
          </p:cNvSpPr>
          <p:nvPr>
            <p:ph type="subTitle" idx="1"/>
          </p:nvPr>
        </p:nvSpPr>
        <p:spPr>
          <a:xfrm>
            <a:off x="609915" y="1785346"/>
            <a:ext cx="7831016" cy="512762"/>
          </a:xfrm>
          <a:prstGeom prst="rect">
            <a:avLst/>
          </a:prstGeom>
        </p:spPr>
        <p:txBody>
          <a:bodyPr>
            <a:noAutofit/>
          </a:bodyPr>
          <a:lstStyle>
            <a:lvl1pPr marL="0" indent="0" algn="l">
              <a:buNone/>
              <a:defRPr sz="3200" i="1">
                <a:solidFill>
                  <a:srgbClr val="19318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63668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GA Body Template 2">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ECD42CA-4209-AE49-A150-DA9178CDC282}"/>
              </a:ext>
            </a:extLst>
          </p:cNvPr>
          <p:cNvSpPr>
            <a:spLocks noGrp="1"/>
          </p:cNvSpPr>
          <p:nvPr>
            <p:ph type="title"/>
          </p:nvPr>
        </p:nvSpPr>
        <p:spPr>
          <a:xfrm>
            <a:off x="838200" y="450232"/>
            <a:ext cx="9032631" cy="1090246"/>
          </a:xfrm>
          <a:prstGeom prst="rect">
            <a:avLst/>
          </a:prstGeom>
        </p:spPr>
        <p:txBody>
          <a:bodyPr anchor="ctr"/>
          <a:lstStyle>
            <a:lvl1pPr>
              <a:lnSpc>
                <a:spcPct val="75000"/>
              </a:lnSpc>
              <a:defRPr b="1" spc="-150">
                <a:solidFill>
                  <a:srgbClr val="193181"/>
                </a:solidFill>
                <a:latin typeface="+mn-lt"/>
              </a:defRPr>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EC618348-34BA-7043-B191-9C83E395A3FA}"/>
              </a:ext>
            </a:extLst>
          </p:cNvPr>
          <p:cNvSpPr>
            <a:spLocks noGrp="1"/>
          </p:cNvSpPr>
          <p:nvPr>
            <p:ph idx="1"/>
          </p:nvPr>
        </p:nvSpPr>
        <p:spPr>
          <a:xfrm>
            <a:off x="838200" y="1756679"/>
            <a:ext cx="10515600" cy="4421699"/>
          </a:xfrm>
          <a:prstGeom prst="rect">
            <a:avLst/>
          </a:prstGeom>
        </p:spPr>
        <p:txBody>
          <a:bodyPr>
            <a:normAutofit/>
          </a:bodyPr>
          <a:lstStyle>
            <a:lvl1pPr>
              <a:defRPr sz="2400">
                <a:solidFill>
                  <a:schemeClr val="bg2">
                    <a:lumMod val="25000"/>
                  </a:schemeClr>
                </a:solidFill>
                <a:latin typeface="+mj-lt"/>
              </a:defRPr>
            </a:lvl1pPr>
            <a:lvl2pPr>
              <a:defRPr sz="2000">
                <a:solidFill>
                  <a:schemeClr val="bg2">
                    <a:lumMod val="25000"/>
                  </a:schemeClr>
                </a:solidFill>
                <a:latin typeface="+mj-lt"/>
              </a:defRPr>
            </a:lvl2pPr>
            <a:lvl3pPr>
              <a:defRPr sz="1800">
                <a:solidFill>
                  <a:schemeClr val="bg2">
                    <a:lumMod val="25000"/>
                  </a:schemeClr>
                </a:solidFill>
                <a:latin typeface="+mj-lt"/>
              </a:defRPr>
            </a:lvl3pPr>
            <a:lvl4pPr>
              <a:defRPr sz="1600">
                <a:solidFill>
                  <a:schemeClr val="bg2">
                    <a:lumMod val="25000"/>
                  </a:schemeClr>
                </a:solidFill>
                <a:latin typeface="+mj-lt"/>
              </a:defRPr>
            </a:lvl4pPr>
            <a:lvl5pPr>
              <a:defRPr sz="1600">
                <a:solidFill>
                  <a:schemeClr val="bg2">
                    <a:lumMod val="2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game&#10;&#10;Description automatically generated">
            <a:extLst>
              <a:ext uri="{FF2B5EF4-FFF2-40B4-BE49-F238E27FC236}">
                <a16:creationId xmlns:a16="http://schemas.microsoft.com/office/drawing/2014/main" id="{D1D9BDAC-F6B2-624F-B7C2-B7CBEFB2F8B7}"/>
              </a:ext>
            </a:extLst>
          </p:cNvPr>
          <p:cNvPicPr>
            <a:picLocks noChangeAspect="1"/>
          </p:cNvPicPr>
          <p:nvPr/>
        </p:nvPicPr>
        <p:blipFill>
          <a:blip r:embed="rId2"/>
          <a:stretch>
            <a:fillRect/>
          </a:stretch>
        </p:blipFill>
        <p:spPr>
          <a:xfrm>
            <a:off x="10513647" y="450232"/>
            <a:ext cx="840153" cy="1091174"/>
          </a:xfrm>
          <a:prstGeom prst="rect">
            <a:avLst/>
          </a:prstGeom>
        </p:spPr>
      </p:pic>
    </p:spTree>
    <p:extLst>
      <p:ext uri="{BB962C8B-B14F-4D97-AF65-F5344CB8AC3E}">
        <p14:creationId xmlns:p14="http://schemas.microsoft.com/office/powerpoint/2010/main" val="1580063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A Body Template 2">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ECD42CA-4209-AE49-A150-DA9178CDC282}"/>
              </a:ext>
            </a:extLst>
          </p:cNvPr>
          <p:cNvSpPr>
            <a:spLocks noGrp="1"/>
          </p:cNvSpPr>
          <p:nvPr>
            <p:ph type="title"/>
          </p:nvPr>
        </p:nvSpPr>
        <p:spPr>
          <a:xfrm>
            <a:off x="838200" y="450232"/>
            <a:ext cx="9032631" cy="1090246"/>
          </a:xfrm>
          <a:prstGeom prst="rect">
            <a:avLst/>
          </a:prstGeom>
        </p:spPr>
        <p:txBody>
          <a:bodyPr anchor="ctr"/>
          <a:lstStyle>
            <a:lvl1pPr>
              <a:lnSpc>
                <a:spcPct val="75000"/>
              </a:lnSpc>
              <a:defRPr b="1" spc="-150">
                <a:solidFill>
                  <a:srgbClr val="193181"/>
                </a:solidFill>
                <a:latin typeface="+mn-lt"/>
              </a:defRPr>
            </a:lvl1pPr>
          </a:lstStyle>
          <a:p>
            <a:r>
              <a:rPr lang="en-US"/>
              <a:t>Click to edit Master title style</a:t>
            </a:r>
            <a:endParaRPr lang="en-US" dirty="0"/>
          </a:p>
        </p:txBody>
      </p:sp>
      <p:pic>
        <p:nvPicPr>
          <p:cNvPr id="10" name="Picture 9" descr="A picture containing game&#10;&#10;Description automatically generated">
            <a:extLst>
              <a:ext uri="{FF2B5EF4-FFF2-40B4-BE49-F238E27FC236}">
                <a16:creationId xmlns:a16="http://schemas.microsoft.com/office/drawing/2014/main" id="{D1D9BDAC-F6B2-624F-B7C2-B7CBEFB2F8B7}"/>
              </a:ext>
            </a:extLst>
          </p:cNvPr>
          <p:cNvPicPr>
            <a:picLocks noChangeAspect="1"/>
          </p:cNvPicPr>
          <p:nvPr/>
        </p:nvPicPr>
        <p:blipFill>
          <a:blip r:embed="rId2"/>
          <a:stretch>
            <a:fillRect/>
          </a:stretch>
        </p:blipFill>
        <p:spPr>
          <a:xfrm>
            <a:off x="10513647" y="450232"/>
            <a:ext cx="840153" cy="1091174"/>
          </a:xfrm>
          <a:prstGeom prst="rect">
            <a:avLst/>
          </a:prstGeom>
        </p:spPr>
      </p:pic>
    </p:spTree>
    <p:extLst>
      <p:ext uri="{BB962C8B-B14F-4D97-AF65-F5344CB8AC3E}">
        <p14:creationId xmlns:p14="http://schemas.microsoft.com/office/powerpoint/2010/main" val="2910221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A Body Template 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798124-CEDE-6A47-B349-45353C04AF6D}"/>
              </a:ext>
            </a:extLst>
          </p:cNvPr>
          <p:cNvSpPr>
            <a:spLocks noGrp="1"/>
          </p:cNvSpPr>
          <p:nvPr>
            <p:ph sz="half" idx="1"/>
          </p:nvPr>
        </p:nvSpPr>
        <p:spPr>
          <a:xfrm>
            <a:off x="838200" y="1825625"/>
            <a:ext cx="5181600" cy="4223483"/>
          </a:xfrm>
          <a:prstGeom prst="rect">
            <a:avLst/>
          </a:prstGeom>
        </p:spPr>
        <p:txBody>
          <a:bodyPr>
            <a:normAutofit/>
          </a:bodyPr>
          <a:lstStyle>
            <a:lvl1pPr>
              <a:defRPr sz="2400">
                <a:solidFill>
                  <a:schemeClr val="bg2">
                    <a:lumMod val="25000"/>
                  </a:schemeClr>
                </a:solidFill>
              </a:defRPr>
            </a:lvl1pPr>
            <a:lvl2pPr>
              <a:defRPr sz="2000">
                <a:solidFill>
                  <a:schemeClr val="bg2">
                    <a:lumMod val="25000"/>
                  </a:schemeClr>
                </a:solidFill>
              </a:defRPr>
            </a:lvl2pPr>
            <a:lvl3pPr>
              <a:defRPr sz="1800">
                <a:solidFill>
                  <a:schemeClr val="bg2">
                    <a:lumMod val="25000"/>
                  </a:schemeClr>
                </a:solidFill>
              </a:defRPr>
            </a:lvl3pPr>
            <a:lvl4pPr>
              <a:defRPr sz="1600">
                <a:solidFill>
                  <a:schemeClr val="bg2">
                    <a:lumMod val="25000"/>
                  </a:schemeClr>
                </a:solidFill>
              </a:defRPr>
            </a:lvl4pPr>
            <a:lvl5pP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05308A5-3099-E046-976D-D93FD5F3231C}"/>
              </a:ext>
            </a:extLst>
          </p:cNvPr>
          <p:cNvSpPr>
            <a:spLocks noGrp="1"/>
          </p:cNvSpPr>
          <p:nvPr>
            <p:ph sz="half" idx="2"/>
          </p:nvPr>
        </p:nvSpPr>
        <p:spPr>
          <a:xfrm>
            <a:off x="6172200" y="1825625"/>
            <a:ext cx="5181600" cy="4223483"/>
          </a:xfrm>
          <a:prstGeom prst="rect">
            <a:avLst/>
          </a:prstGeom>
        </p:spPr>
        <p:txBody>
          <a:bodyPr>
            <a:normAutofit/>
          </a:bodyPr>
          <a:lstStyle>
            <a:lvl1pPr>
              <a:defRPr sz="2400">
                <a:solidFill>
                  <a:schemeClr val="bg2">
                    <a:lumMod val="25000"/>
                  </a:schemeClr>
                </a:solidFill>
              </a:defRPr>
            </a:lvl1pPr>
            <a:lvl2pPr>
              <a:defRPr sz="2000">
                <a:solidFill>
                  <a:schemeClr val="bg2">
                    <a:lumMod val="25000"/>
                  </a:schemeClr>
                </a:solidFill>
              </a:defRPr>
            </a:lvl2pPr>
            <a:lvl3pPr>
              <a:defRPr sz="1800">
                <a:solidFill>
                  <a:schemeClr val="bg2">
                    <a:lumMod val="25000"/>
                  </a:schemeClr>
                </a:solidFill>
              </a:defRPr>
            </a:lvl3pPr>
            <a:lvl4pPr>
              <a:defRPr sz="1600">
                <a:solidFill>
                  <a:schemeClr val="bg2">
                    <a:lumMod val="25000"/>
                  </a:schemeClr>
                </a:solidFill>
              </a:defRPr>
            </a:lvl4pPr>
            <a:lvl5pP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C8F75421-D88C-0D4E-B8A0-866ACA00D559}"/>
              </a:ext>
            </a:extLst>
          </p:cNvPr>
          <p:cNvSpPr>
            <a:spLocks noGrp="1"/>
          </p:cNvSpPr>
          <p:nvPr>
            <p:ph type="dt" sz="half" idx="10"/>
          </p:nvPr>
        </p:nvSpPr>
        <p:spPr>
          <a:xfrm>
            <a:off x="838200" y="6356350"/>
            <a:ext cx="2743200" cy="365125"/>
          </a:xfrm>
          <a:prstGeom prst="rect">
            <a:avLst/>
          </a:prstGeom>
        </p:spPr>
        <p:txBody>
          <a:bodyPr/>
          <a:lstStyle>
            <a:lvl1pPr>
              <a:defRPr>
                <a:solidFill>
                  <a:srgbClr val="193181"/>
                </a:solidFill>
                <a:latin typeface="+mj-lt"/>
              </a:defRPr>
            </a:lvl1pPr>
          </a:lstStyle>
          <a:p>
            <a:fld id="{6CB3DEC4-7FEF-5540-B819-1C9402113EC7}" type="datetimeFigureOut">
              <a:rPr lang="en-US" smtClean="0"/>
              <a:t>1/5/2024</a:t>
            </a:fld>
            <a:endParaRPr lang="en-US"/>
          </a:p>
        </p:txBody>
      </p:sp>
      <p:sp>
        <p:nvSpPr>
          <p:cNvPr id="6" name="Footer Placeholder 5">
            <a:extLst>
              <a:ext uri="{FF2B5EF4-FFF2-40B4-BE49-F238E27FC236}">
                <a16:creationId xmlns:a16="http://schemas.microsoft.com/office/drawing/2014/main" id="{10937856-510A-4C4A-A165-040427C0F1E3}"/>
              </a:ext>
            </a:extLst>
          </p:cNvPr>
          <p:cNvSpPr>
            <a:spLocks noGrp="1"/>
          </p:cNvSpPr>
          <p:nvPr>
            <p:ph type="ftr" sz="quarter" idx="11"/>
          </p:nvPr>
        </p:nvSpPr>
        <p:spPr>
          <a:xfrm>
            <a:off x="4038600" y="6356350"/>
            <a:ext cx="4114800" cy="365125"/>
          </a:xfrm>
          <a:prstGeom prst="rect">
            <a:avLst/>
          </a:prstGeom>
        </p:spPr>
        <p:txBody>
          <a:bodyPr/>
          <a:lstStyle>
            <a:lvl1pPr>
              <a:defRPr>
                <a:solidFill>
                  <a:srgbClr val="193181"/>
                </a:solidFill>
                <a:latin typeface="+mj-lt"/>
              </a:defRPr>
            </a:lvl1pPr>
          </a:lstStyle>
          <a:p>
            <a:endParaRPr lang="en-US"/>
          </a:p>
        </p:txBody>
      </p:sp>
      <p:sp>
        <p:nvSpPr>
          <p:cNvPr id="7" name="Slide Number Placeholder 6">
            <a:extLst>
              <a:ext uri="{FF2B5EF4-FFF2-40B4-BE49-F238E27FC236}">
                <a16:creationId xmlns:a16="http://schemas.microsoft.com/office/drawing/2014/main" id="{AA9377F7-444D-4E4E-895B-9D9C70E519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93181"/>
                </a:solidFill>
                <a:latin typeface="+mj-lt"/>
              </a:defRPr>
            </a:lvl1pPr>
          </a:lstStyle>
          <a:p>
            <a:fld id="{9B72CFB3-99B2-B64A-8902-9AECF15822B3}" type="slidenum">
              <a:rPr lang="en-US" smtClean="0"/>
              <a:t>‹#›</a:t>
            </a:fld>
            <a:endParaRPr lang="en-US"/>
          </a:p>
        </p:txBody>
      </p:sp>
      <p:sp>
        <p:nvSpPr>
          <p:cNvPr id="8" name="Title 1">
            <a:extLst>
              <a:ext uri="{FF2B5EF4-FFF2-40B4-BE49-F238E27FC236}">
                <a16:creationId xmlns:a16="http://schemas.microsoft.com/office/drawing/2014/main" id="{82BE2066-0E5A-634C-8CDD-61D44CFA267E}"/>
              </a:ext>
            </a:extLst>
          </p:cNvPr>
          <p:cNvSpPr>
            <a:spLocks noGrp="1"/>
          </p:cNvSpPr>
          <p:nvPr>
            <p:ph type="title"/>
          </p:nvPr>
        </p:nvSpPr>
        <p:spPr>
          <a:xfrm>
            <a:off x="838200" y="450232"/>
            <a:ext cx="9032631" cy="1090246"/>
          </a:xfrm>
          <a:prstGeom prst="rect">
            <a:avLst/>
          </a:prstGeom>
        </p:spPr>
        <p:txBody>
          <a:bodyPr anchor="ctr"/>
          <a:lstStyle>
            <a:lvl1pPr>
              <a:lnSpc>
                <a:spcPct val="75000"/>
              </a:lnSpc>
              <a:defRPr b="1" spc="-150">
                <a:solidFill>
                  <a:srgbClr val="193181"/>
                </a:solidFill>
                <a:latin typeface="+mn-lt"/>
              </a:defRPr>
            </a:lvl1pPr>
          </a:lstStyle>
          <a:p>
            <a:r>
              <a:rPr lang="en-US"/>
              <a:t>Click to edit Master title style</a:t>
            </a:r>
            <a:endParaRPr lang="en-US" dirty="0"/>
          </a:p>
        </p:txBody>
      </p:sp>
      <p:pic>
        <p:nvPicPr>
          <p:cNvPr id="9" name="Picture 8" descr="A picture containing game&#10;&#10;Description automatically generated">
            <a:extLst>
              <a:ext uri="{FF2B5EF4-FFF2-40B4-BE49-F238E27FC236}">
                <a16:creationId xmlns:a16="http://schemas.microsoft.com/office/drawing/2014/main" id="{5C1E8891-B103-9946-B228-0E08E8879072}"/>
              </a:ext>
            </a:extLst>
          </p:cNvPr>
          <p:cNvPicPr>
            <a:picLocks noChangeAspect="1"/>
          </p:cNvPicPr>
          <p:nvPr/>
        </p:nvPicPr>
        <p:blipFill>
          <a:blip r:embed="rId2"/>
          <a:stretch>
            <a:fillRect/>
          </a:stretch>
        </p:blipFill>
        <p:spPr>
          <a:xfrm>
            <a:off x="10513647" y="450232"/>
            <a:ext cx="840153" cy="1091174"/>
          </a:xfrm>
          <a:prstGeom prst="rect">
            <a:avLst/>
          </a:prstGeom>
        </p:spPr>
      </p:pic>
    </p:spTree>
    <p:extLst>
      <p:ext uri="{BB962C8B-B14F-4D97-AF65-F5344CB8AC3E}">
        <p14:creationId xmlns:p14="http://schemas.microsoft.com/office/powerpoint/2010/main" val="3365007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A 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ECC60-7C3D-6549-9F99-A01F33855BA7}"/>
              </a:ext>
            </a:extLst>
          </p:cNvPr>
          <p:cNvSpPr>
            <a:spLocks noGrp="1"/>
          </p:cNvSpPr>
          <p:nvPr>
            <p:ph type="ctrTitle"/>
          </p:nvPr>
        </p:nvSpPr>
        <p:spPr>
          <a:xfrm>
            <a:off x="2415823" y="2731376"/>
            <a:ext cx="8104119" cy="1395248"/>
          </a:xfrm>
          <a:prstGeom prst="rect">
            <a:avLst/>
          </a:prstGeom>
        </p:spPr>
        <p:txBody>
          <a:bodyPr anchor="ctr">
            <a:noAutofit/>
          </a:bodyPr>
          <a:lstStyle>
            <a:lvl1pPr algn="ctr">
              <a:lnSpc>
                <a:spcPct val="75000"/>
              </a:lnSpc>
              <a:defRPr sz="5900" b="1" spc="-150">
                <a:solidFill>
                  <a:srgbClr val="193181"/>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2391773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GA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41828-27BC-4244-8B29-66B724C6300B}"/>
              </a:ext>
            </a:extLst>
          </p:cNvPr>
          <p:cNvSpPr>
            <a:spLocks noGrp="1"/>
          </p:cNvSpPr>
          <p:nvPr>
            <p:ph type="title"/>
          </p:nvPr>
        </p:nvSpPr>
        <p:spPr>
          <a:xfrm>
            <a:off x="839788" y="457200"/>
            <a:ext cx="3932237" cy="1600200"/>
          </a:xfrm>
          <a:prstGeom prst="rect">
            <a:avLst/>
          </a:prstGeom>
        </p:spPr>
        <p:txBody>
          <a:bodyPr anchor="b">
            <a:noAutofit/>
          </a:bodyPr>
          <a:lstStyle>
            <a:lvl1pPr>
              <a:defRPr sz="4400" b="1" spc="-150">
                <a:solidFill>
                  <a:srgbClr val="193181"/>
                </a:solidFill>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C217316-AA3C-E44C-B8FC-E3BFFE45F60F}"/>
              </a:ext>
            </a:extLst>
          </p:cNvPr>
          <p:cNvSpPr>
            <a:spLocks noGrp="1"/>
          </p:cNvSpPr>
          <p:nvPr>
            <p:ph idx="1"/>
          </p:nvPr>
        </p:nvSpPr>
        <p:spPr>
          <a:xfrm>
            <a:off x="5183188" y="2028768"/>
            <a:ext cx="6172200" cy="3832282"/>
          </a:xfrm>
          <a:prstGeom prst="rect">
            <a:avLst/>
          </a:prstGeom>
        </p:spPr>
        <p:txBody>
          <a:bodyPr>
            <a:normAutofit/>
          </a:bodyPr>
          <a:lstStyle>
            <a:lvl1pPr>
              <a:defRPr sz="2400">
                <a:solidFill>
                  <a:schemeClr val="bg2">
                    <a:lumMod val="25000"/>
                  </a:schemeClr>
                </a:solidFill>
              </a:defRPr>
            </a:lvl1pPr>
            <a:lvl2pPr>
              <a:defRPr sz="2000">
                <a:solidFill>
                  <a:schemeClr val="bg2">
                    <a:lumMod val="25000"/>
                  </a:schemeClr>
                </a:solidFill>
              </a:defRPr>
            </a:lvl2pPr>
            <a:lvl3pPr>
              <a:defRPr sz="1800">
                <a:solidFill>
                  <a:schemeClr val="bg2">
                    <a:lumMod val="25000"/>
                  </a:schemeClr>
                </a:solidFill>
              </a:defRPr>
            </a:lvl3pPr>
            <a:lvl4pPr>
              <a:defRPr sz="1600">
                <a:solidFill>
                  <a:schemeClr val="bg2">
                    <a:lumMod val="25000"/>
                  </a:schemeClr>
                </a:solidFill>
              </a:defRPr>
            </a:lvl4pPr>
            <a:lvl5pPr>
              <a:defRPr sz="1600">
                <a:solidFill>
                  <a:schemeClr val="bg2">
                    <a:lumMod val="2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60FEFEC-8FE8-DC41-99C2-32F01F3E8B4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bg2">
                    <a:lumMod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992E38-F379-0847-9449-076CDB6452AC}"/>
              </a:ext>
            </a:extLst>
          </p:cNvPr>
          <p:cNvSpPr>
            <a:spLocks noGrp="1"/>
          </p:cNvSpPr>
          <p:nvPr>
            <p:ph type="dt" sz="half" idx="10"/>
          </p:nvPr>
        </p:nvSpPr>
        <p:spPr>
          <a:xfrm>
            <a:off x="838200" y="6356350"/>
            <a:ext cx="2743200" cy="365125"/>
          </a:xfrm>
          <a:prstGeom prst="rect">
            <a:avLst/>
          </a:prstGeom>
        </p:spPr>
        <p:txBody>
          <a:bodyPr/>
          <a:lstStyle>
            <a:lvl1pPr>
              <a:defRPr>
                <a:solidFill>
                  <a:srgbClr val="193181"/>
                </a:solidFill>
                <a:latin typeface="+mj-lt"/>
              </a:defRPr>
            </a:lvl1pPr>
          </a:lstStyle>
          <a:p>
            <a:fld id="{6CB3DEC4-7FEF-5540-B819-1C9402113EC7}" type="datetimeFigureOut">
              <a:rPr lang="en-US" smtClean="0"/>
              <a:t>1/5/2024</a:t>
            </a:fld>
            <a:endParaRPr lang="en-US"/>
          </a:p>
        </p:txBody>
      </p:sp>
      <p:sp>
        <p:nvSpPr>
          <p:cNvPr id="6" name="Footer Placeholder 5">
            <a:extLst>
              <a:ext uri="{FF2B5EF4-FFF2-40B4-BE49-F238E27FC236}">
                <a16:creationId xmlns:a16="http://schemas.microsoft.com/office/drawing/2014/main" id="{CFA6685C-584A-4246-BB99-675B687A3369}"/>
              </a:ext>
            </a:extLst>
          </p:cNvPr>
          <p:cNvSpPr>
            <a:spLocks noGrp="1"/>
          </p:cNvSpPr>
          <p:nvPr>
            <p:ph type="ftr" sz="quarter" idx="11"/>
          </p:nvPr>
        </p:nvSpPr>
        <p:spPr>
          <a:xfrm>
            <a:off x="4038600" y="6356350"/>
            <a:ext cx="4114800" cy="365125"/>
          </a:xfrm>
          <a:prstGeom prst="rect">
            <a:avLst/>
          </a:prstGeom>
        </p:spPr>
        <p:txBody>
          <a:bodyPr/>
          <a:lstStyle>
            <a:lvl1pPr>
              <a:defRPr>
                <a:solidFill>
                  <a:srgbClr val="193181"/>
                </a:solidFill>
                <a:latin typeface="+mj-lt"/>
              </a:defRPr>
            </a:lvl1pPr>
          </a:lstStyle>
          <a:p>
            <a:endParaRPr lang="en-US"/>
          </a:p>
        </p:txBody>
      </p:sp>
      <p:sp>
        <p:nvSpPr>
          <p:cNvPr id="7" name="Slide Number Placeholder 6">
            <a:extLst>
              <a:ext uri="{FF2B5EF4-FFF2-40B4-BE49-F238E27FC236}">
                <a16:creationId xmlns:a16="http://schemas.microsoft.com/office/drawing/2014/main" id="{C2AD3C4E-3E05-4646-A9FF-C3F5CAFF2D4A}"/>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93181"/>
                </a:solidFill>
                <a:latin typeface="+mj-lt"/>
              </a:defRPr>
            </a:lvl1pPr>
          </a:lstStyle>
          <a:p>
            <a:fld id="{9B72CFB3-99B2-B64A-8902-9AECF15822B3}" type="slidenum">
              <a:rPr lang="en-US" smtClean="0"/>
              <a:t>‹#›</a:t>
            </a:fld>
            <a:endParaRPr lang="en-US"/>
          </a:p>
        </p:txBody>
      </p:sp>
      <p:pic>
        <p:nvPicPr>
          <p:cNvPr id="8" name="Picture 7" descr="A picture containing game&#10;&#10;Description automatically generated">
            <a:extLst>
              <a:ext uri="{FF2B5EF4-FFF2-40B4-BE49-F238E27FC236}">
                <a16:creationId xmlns:a16="http://schemas.microsoft.com/office/drawing/2014/main" id="{78BD1C65-5D0A-0A42-B580-0D17F9A37303}"/>
              </a:ext>
            </a:extLst>
          </p:cNvPr>
          <p:cNvPicPr>
            <a:picLocks noChangeAspect="1"/>
          </p:cNvPicPr>
          <p:nvPr/>
        </p:nvPicPr>
        <p:blipFill>
          <a:blip r:embed="rId2"/>
          <a:stretch>
            <a:fillRect/>
          </a:stretch>
        </p:blipFill>
        <p:spPr>
          <a:xfrm>
            <a:off x="10513647" y="450232"/>
            <a:ext cx="840153" cy="1091174"/>
          </a:xfrm>
          <a:prstGeom prst="rect">
            <a:avLst/>
          </a:prstGeom>
        </p:spPr>
      </p:pic>
    </p:spTree>
    <p:extLst>
      <p:ext uri="{BB962C8B-B14F-4D97-AF65-F5344CB8AC3E}">
        <p14:creationId xmlns:p14="http://schemas.microsoft.com/office/powerpoint/2010/main" val="4147793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GA 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267B-E969-3C42-8716-244B7714848C}"/>
              </a:ext>
            </a:extLst>
          </p:cNvPr>
          <p:cNvSpPr>
            <a:spLocks noGrp="1"/>
          </p:cNvSpPr>
          <p:nvPr>
            <p:ph type="title"/>
          </p:nvPr>
        </p:nvSpPr>
        <p:spPr>
          <a:xfrm>
            <a:off x="839788" y="457200"/>
            <a:ext cx="3932237" cy="1600200"/>
          </a:xfrm>
          <a:prstGeom prst="rect">
            <a:avLst/>
          </a:prstGeom>
        </p:spPr>
        <p:txBody>
          <a:bodyPr anchor="b">
            <a:noAutofit/>
          </a:bodyPr>
          <a:lstStyle>
            <a:lvl1pPr>
              <a:defRPr sz="4400" b="1" spc="-150">
                <a:solidFill>
                  <a:srgbClr val="193181"/>
                </a:solidFill>
                <a:latin typeface="+mn-lt"/>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6D3138C-1ADD-234F-A384-DFC71E896B89}"/>
              </a:ext>
            </a:extLst>
          </p:cNvPr>
          <p:cNvSpPr>
            <a:spLocks noGrp="1"/>
          </p:cNvSpPr>
          <p:nvPr>
            <p:ph type="pic" idx="1"/>
          </p:nvPr>
        </p:nvSpPr>
        <p:spPr>
          <a:xfrm>
            <a:off x="5183188" y="2049462"/>
            <a:ext cx="6172200" cy="38115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CA36A13-A2EA-5B40-A50F-9070928110A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bg2">
                    <a:lumMod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6EDF10-9C56-014C-93EA-03789B71C9FF}"/>
              </a:ext>
            </a:extLst>
          </p:cNvPr>
          <p:cNvSpPr>
            <a:spLocks noGrp="1"/>
          </p:cNvSpPr>
          <p:nvPr>
            <p:ph type="dt" sz="half" idx="10"/>
          </p:nvPr>
        </p:nvSpPr>
        <p:spPr>
          <a:xfrm>
            <a:off x="838200" y="6356350"/>
            <a:ext cx="2743200" cy="365125"/>
          </a:xfrm>
          <a:prstGeom prst="rect">
            <a:avLst/>
          </a:prstGeom>
        </p:spPr>
        <p:txBody>
          <a:bodyPr/>
          <a:lstStyle>
            <a:lvl1pPr>
              <a:defRPr>
                <a:solidFill>
                  <a:srgbClr val="193181"/>
                </a:solidFill>
                <a:latin typeface="+mj-lt"/>
              </a:defRPr>
            </a:lvl1pPr>
          </a:lstStyle>
          <a:p>
            <a:fld id="{6CB3DEC4-7FEF-5540-B819-1C9402113EC7}" type="datetimeFigureOut">
              <a:rPr lang="en-US" smtClean="0"/>
              <a:t>1/5/2024</a:t>
            </a:fld>
            <a:endParaRPr lang="en-US"/>
          </a:p>
        </p:txBody>
      </p:sp>
      <p:sp>
        <p:nvSpPr>
          <p:cNvPr id="6" name="Footer Placeholder 5">
            <a:extLst>
              <a:ext uri="{FF2B5EF4-FFF2-40B4-BE49-F238E27FC236}">
                <a16:creationId xmlns:a16="http://schemas.microsoft.com/office/drawing/2014/main" id="{91A5DFCE-6E4C-0B4B-9E0D-9ACA11CB9B59}"/>
              </a:ext>
            </a:extLst>
          </p:cNvPr>
          <p:cNvSpPr>
            <a:spLocks noGrp="1"/>
          </p:cNvSpPr>
          <p:nvPr>
            <p:ph type="ftr" sz="quarter" idx="11"/>
          </p:nvPr>
        </p:nvSpPr>
        <p:spPr>
          <a:xfrm>
            <a:off x="4038600" y="6356350"/>
            <a:ext cx="4114800" cy="365125"/>
          </a:xfrm>
          <a:prstGeom prst="rect">
            <a:avLst/>
          </a:prstGeom>
        </p:spPr>
        <p:txBody>
          <a:bodyPr/>
          <a:lstStyle>
            <a:lvl1pPr>
              <a:defRPr>
                <a:solidFill>
                  <a:srgbClr val="193181"/>
                </a:solidFill>
                <a:latin typeface="+mj-lt"/>
              </a:defRPr>
            </a:lvl1pPr>
          </a:lstStyle>
          <a:p>
            <a:endParaRPr lang="en-US"/>
          </a:p>
        </p:txBody>
      </p:sp>
      <p:sp>
        <p:nvSpPr>
          <p:cNvPr id="7" name="Slide Number Placeholder 6">
            <a:extLst>
              <a:ext uri="{FF2B5EF4-FFF2-40B4-BE49-F238E27FC236}">
                <a16:creationId xmlns:a16="http://schemas.microsoft.com/office/drawing/2014/main" id="{0A069985-B82D-AB4B-8CC1-1704B7C50444}"/>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93181"/>
                </a:solidFill>
                <a:latin typeface="+mj-lt"/>
              </a:defRPr>
            </a:lvl1pPr>
          </a:lstStyle>
          <a:p>
            <a:fld id="{9B72CFB3-99B2-B64A-8902-9AECF15822B3}" type="slidenum">
              <a:rPr lang="en-US" smtClean="0"/>
              <a:t>‹#›</a:t>
            </a:fld>
            <a:endParaRPr lang="en-US"/>
          </a:p>
        </p:txBody>
      </p:sp>
      <p:pic>
        <p:nvPicPr>
          <p:cNvPr id="8" name="Picture 7" descr="A picture containing game&#10;&#10;Description automatically generated">
            <a:extLst>
              <a:ext uri="{FF2B5EF4-FFF2-40B4-BE49-F238E27FC236}">
                <a16:creationId xmlns:a16="http://schemas.microsoft.com/office/drawing/2014/main" id="{504C5714-5B68-274C-9267-247D24AFCF6C}"/>
              </a:ext>
            </a:extLst>
          </p:cNvPr>
          <p:cNvPicPr>
            <a:picLocks noChangeAspect="1"/>
          </p:cNvPicPr>
          <p:nvPr/>
        </p:nvPicPr>
        <p:blipFill>
          <a:blip r:embed="rId2"/>
          <a:stretch>
            <a:fillRect/>
          </a:stretch>
        </p:blipFill>
        <p:spPr>
          <a:xfrm>
            <a:off x="10513647" y="450232"/>
            <a:ext cx="840153" cy="1091174"/>
          </a:xfrm>
          <a:prstGeom prst="rect">
            <a:avLst/>
          </a:prstGeom>
        </p:spPr>
      </p:pic>
    </p:spTree>
    <p:extLst>
      <p:ext uri="{BB962C8B-B14F-4D97-AF65-F5344CB8AC3E}">
        <p14:creationId xmlns:p14="http://schemas.microsoft.com/office/powerpoint/2010/main" val="2868656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3852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85"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taff.gymnastics.org.au/" TargetMode="External"/><Relationship Id="rId2" Type="http://schemas.openxmlformats.org/officeDocument/2006/relationships/image" Target="../media/image42.png"/><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taff.gymnastics.org.au/" TargetMode="Externa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xml"/><Relationship Id="rId5" Type="http://schemas.openxmlformats.org/officeDocument/2006/relationships/image" Target="../media/image55.png"/><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7.png"/><Relationship Id="rId1" Type="http://schemas.openxmlformats.org/officeDocument/2006/relationships/slideLayout" Target="../slideLayouts/slideLayout5.xml"/><Relationship Id="rId5" Type="http://schemas.openxmlformats.org/officeDocument/2006/relationships/image" Target="../media/image59.png"/><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imis.gymnastics.org.au/"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64.png"/><Relationship Id="rId4" Type="http://schemas.openxmlformats.org/officeDocument/2006/relationships/hyperlink" Target="http://staff.gymnastics.org.au/"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support.gymnastics.org.au/knowledgebase/article/KA-01009/en-us" TargetMode="External"/><Relationship Id="rId2" Type="http://schemas.openxmlformats.org/officeDocument/2006/relationships/hyperlink" Target="http://staff.gymnastics.org.au/Staff/User_Guides/Shared_Content/Staff/User_Guides.aspx" TargetMode="External"/><Relationship Id="rId1" Type="http://schemas.openxmlformats.org/officeDocument/2006/relationships/slideLayout" Target="../slideLayouts/slideLayout2.xml"/><Relationship Id="rId4" Type="http://schemas.openxmlformats.org/officeDocument/2006/relationships/hyperlink" Target="https://support.gymnastics.org.au/new-conversatio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2EC1CE-AD2F-4604-9221-2D8021B3198D}"/>
              </a:ext>
            </a:extLst>
          </p:cNvPr>
          <p:cNvSpPr>
            <a:spLocks noGrp="1"/>
          </p:cNvSpPr>
          <p:nvPr>
            <p:ph type="ctrTitle"/>
          </p:nvPr>
        </p:nvSpPr>
        <p:spPr/>
        <p:txBody>
          <a:bodyPr/>
          <a:lstStyle/>
          <a:p>
            <a:r>
              <a:rPr lang="en-AU" dirty="0"/>
              <a:t>Online Club Affiliation Renewals Process</a:t>
            </a:r>
          </a:p>
        </p:txBody>
      </p:sp>
      <p:sp>
        <p:nvSpPr>
          <p:cNvPr id="9" name="Subtitle 8">
            <a:extLst>
              <a:ext uri="{FF2B5EF4-FFF2-40B4-BE49-F238E27FC236}">
                <a16:creationId xmlns:a16="http://schemas.microsoft.com/office/drawing/2014/main" id="{A8809575-9AC8-496A-BECA-833BB904E218}"/>
              </a:ext>
            </a:extLst>
          </p:cNvPr>
          <p:cNvSpPr>
            <a:spLocks noGrp="1"/>
          </p:cNvSpPr>
          <p:nvPr>
            <p:ph type="subTitle" idx="1"/>
          </p:nvPr>
        </p:nvSpPr>
        <p:spPr/>
        <p:txBody>
          <a:bodyPr/>
          <a:lstStyle/>
          <a:p>
            <a:r>
              <a:rPr lang="en-AU" dirty="0"/>
              <a:t>January 2024</a:t>
            </a:r>
          </a:p>
        </p:txBody>
      </p:sp>
    </p:spTree>
    <p:extLst>
      <p:ext uri="{BB962C8B-B14F-4D97-AF65-F5344CB8AC3E}">
        <p14:creationId xmlns:p14="http://schemas.microsoft.com/office/powerpoint/2010/main" val="4029366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Step 1 | Club Information </a:t>
            </a:r>
            <a:br>
              <a:rPr lang="en-AU" dirty="0"/>
            </a:br>
            <a:r>
              <a:rPr lang="en-AU" dirty="0"/>
              <a:t>(Scroll to bottom of Page)</a:t>
            </a:r>
          </a:p>
        </p:txBody>
      </p:sp>
      <p:pic>
        <p:nvPicPr>
          <p:cNvPr id="4098"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804189" y="1697184"/>
            <a:ext cx="7416800"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6948939" y="5863429"/>
            <a:ext cx="1440160" cy="5676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p:cNvSpPr txBox="1"/>
          <p:nvPr/>
        </p:nvSpPr>
        <p:spPr>
          <a:xfrm>
            <a:off x="7669020" y="3618537"/>
            <a:ext cx="2064163" cy="1569660"/>
          </a:xfrm>
          <a:prstGeom prst="rect">
            <a:avLst/>
          </a:prstGeom>
          <a:noFill/>
          <a:ln>
            <a:solidFill>
              <a:schemeClr val="tx1"/>
            </a:solidFill>
          </a:ln>
        </p:spPr>
        <p:txBody>
          <a:bodyPr wrap="square" rtlCol="0">
            <a:spAutoFit/>
          </a:bodyPr>
          <a:lstStyle/>
          <a:p>
            <a:r>
              <a:rPr lang="en-AU" sz="1200" b="1" dirty="0"/>
              <a:t>Important to Note about Previous / Next Buttons:</a:t>
            </a:r>
          </a:p>
          <a:p>
            <a:pPr marL="171450" indent="-171450">
              <a:buFont typeface="Arial" panose="020B0604020202020204" pitchFamily="34" charset="0"/>
              <a:buChar char="•"/>
            </a:pPr>
            <a:r>
              <a:rPr lang="en-AU" sz="1200" dirty="0"/>
              <a:t>Previous Button will not save any changes on this page.</a:t>
            </a:r>
          </a:p>
          <a:p>
            <a:pPr marL="171450" indent="-171450">
              <a:buFont typeface="Arial" panose="020B0604020202020204" pitchFamily="34" charset="0"/>
              <a:buChar char="•"/>
            </a:pPr>
            <a:r>
              <a:rPr lang="en-AU" sz="1200" dirty="0"/>
              <a:t>Next Button will save changes made on this page.</a:t>
            </a:r>
          </a:p>
        </p:txBody>
      </p:sp>
      <p:cxnSp>
        <p:nvCxnSpPr>
          <p:cNvPr id="20" name="Straight Arrow Connector 19"/>
          <p:cNvCxnSpPr>
            <a:stCxn id="17" idx="2"/>
          </p:cNvCxnSpPr>
          <p:nvPr/>
        </p:nvCxnSpPr>
        <p:spPr>
          <a:xfrm flipH="1">
            <a:off x="7932983" y="5188197"/>
            <a:ext cx="768119" cy="6752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03683" y="5889613"/>
            <a:ext cx="2089180" cy="553998"/>
          </a:xfrm>
          <a:prstGeom prst="rect">
            <a:avLst/>
          </a:prstGeom>
          <a:noFill/>
          <a:ln>
            <a:solidFill>
              <a:schemeClr val="accent2"/>
            </a:solidFill>
          </a:ln>
        </p:spPr>
        <p:txBody>
          <a:bodyPr wrap="square" rtlCol="0">
            <a:spAutoFit/>
          </a:bodyPr>
          <a:lstStyle/>
          <a:p>
            <a:r>
              <a:rPr lang="en-AU" sz="1000" dirty="0"/>
              <a:t>Please note that Supporting documentation is now uploaded in Step 8</a:t>
            </a:r>
          </a:p>
        </p:txBody>
      </p:sp>
      <p:cxnSp>
        <p:nvCxnSpPr>
          <p:cNvPr id="7" name="Straight Arrow Connector 6"/>
          <p:cNvCxnSpPr>
            <a:stCxn id="14" idx="0"/>
          </p:cNvCxnSpPr>
          <p:nvPr/>
        </p:nvCxnSpPr>
        <p:spPr>
          <a:xfrm flipV="1">
            <a:off x="2148273" y="5498225"/>
            <a:ext cx="0" cy="3913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196678" y="2686177"/>
            <a:ext cx="2089180" cy="553998"/>
          </a:xfrm>
          <a:prstGeom prst="rect">
            <a:avLst/>
          </a:prstGeom>
          <a:noFill/>
          <a:ln>
            <a:solidFill>
              <a:schemeClr val="accent2"/>
            </a:solidFill>
          </a:ln>
        </p:spPr>
        <p:txBody>
          <a:bodyPr wrap="square" rtlCol="0">
            <a:spAutoFit/>
          </a:bodyPr>
          <a:lstStyle/>
          <a:p>
            <a:r>
              <a:rPr lang="en-AU" sz="1000" dirty="0"/>
              <a:t>Please contact your State or Territory association if you need this updated</a:t>
            </a:r>
          </a:p>
        </p:txBody>
      </p:sp>
      <p:cxnSp>
        <p:nvCxnSpPr>
          <p:cNvPr id="19" name="Straight Arrow Connector 18"/>
          <p:cNvCxnSpPr/>
          <p:nvPr/>
        </p:nvCxnSpPr>
        <p:spPr>
          <a:xfrm flipH="1">
            <a:off x="3109394" y="3118225"/>
            <a:ext cx="2087284" cy="7920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30520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Step 2 | Venue Details</a:t>
            </a:r>
            <a:br>
              <a:rPr lang="en-AU" dirty="0"/>
            </a:br>
            <a:r>
              <a:rPr lang="en-AU" dirty="0"/>
              <a:t>(Top of Page)</a:t>
            </a:r>
          </a:p>
        </p:txBody>
      </p:sp>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770357" y="2052181"/>
            <a:ext cx="4562475"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254" y="1986803"/>
            <a:ext cx="4071739" cy="2723738"/>
          </a:xfrm>
          <a:prstGeom prst="rect">
            <a:avLst/>
          </a:prstGeom>
        </p:spPr>
      </p:pic>
      <p:sp>
        <p:nvSpPr>
          <p:cNvPr id="6" name="Rectangle 5"/>
          <p:cNvSpPr/>
          <p:nvPr/>
        </p:nvSpPr>
        <p:spPr>
          <a:xfrm>
            <a:off x="4223792" y="3708713"/>
            <a:ext cx="216024" cy="1377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Straight Arrow Connector 8"/>
          <p:cNvCxnSpPr>
            <a:stCxn id="6" idx="3"/>
            <a:endCxn id="5" idx="1"/>
          </p:cNvCxnSpPr>
          <p:nvPr/>
        </p:nvCxnSpPr>
        <p:spPr>
          <a:xfrm flipV="1">
            <a:off x="4439817" y="3348673"/>
            <a:ext cx="2084437" cy="4289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367808" y="1512348"/>
            <a:ext cx="1910630" cy="707886"/>
          </a:xfrm>
          <a:prstGeom prst="rect">
            <a:avLst/>
          </a:prstGeom>
          <a:solidFill>
            <a:schemeClr val="bg1"/>
          </a:solidFill>
          <a:ln>
            <a:solidFill>
              <a:schemeClr val="tx1"/>
            </a:solidFill>
          </a:ln>
        </p:spPr>
        <p:txBody>
          <a:bodyPr wrap="square" rtlCol="0">
            <a:spAutoFit/>
          </a:bodyPr>
          <a:lstStyle/>
          <a:p>
            <a:r>
              <a:rPr lang="en-AU" sz="1000" dirty="0"/>
              <a:t>To add new locations please select the + and then complete the information in the pop up window</a:t>
            </a:r>
          </a:p>
        </p:txBody>
      </p:sp>
      <p:cxnSp>
        <p:nvCxnSpPr>
          <p:cNvPr id="8" name="Straight Arrow Connector 7"/>
          <p:cNvCxnSpPr>
            <a:endCxn id="6" idx="0"/>
          </p:cNvCxnSpPr>
          <p:nvPr/>
        </p:nvCxnSpPr>
        <p:spPr>
          <a:xfrm flipH="1">
            <a:off x="4331804" y="2220234"/>
            <a:ext cx="991320" cy="14884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951984" y="3852729"/>
            <a:ext cx="216024" cy="1377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6672065" y="4920926"/>
            <a:ext cx="2644823" cy="246221"/>
          </a:xfrm>
          <a:prstGeom prst="rect">
            <a:avLst/>
          </a:prstGeom>
          <a:noFill/>
          <a:ln>
            <a:solidFill>
              <a:schemeClr val="tx1"/>
            </a:solidFill>
          </a:ln>
        </p:spPr>
        <p:txBody>
          <a:bodyPr wrap="square" rtlCol="0">
            <a:spAutoFit/>
          </a:bodyPr>
          <a:lstStyle/>
          <a:p>
            <a:r>
              <a:rPr lang="en-AU" sz="1000" dirty="0"/>
              <a:t>Update primary club address using this icon</a:t>
            </a:r>
          </a:p>
        </p:txBody>
      </p:sp>
      <p:cxnSp>
        <p:nvCxnSpPr>
          <p:cNvPr id="13" name="Straight Arrow Connector 12"/>
          <p:cNvCxnSpPr>
            <a:endCxn id="11" idx="2"/>
          </p:cNvCxnSpPr>
          <p:nvPr/>
        </p:nvCxnSpPr>
        <p:spPr>
          <a:xfrm flipH="1" flipV="1">
            <a:off x="6059996" y="3990461"/>
            <a:ext cx="1034434" cy="930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35961" y="5859661"/>
            <a:ext cx="2122031" cy="553998"/>
          </a:xfrm>
          <a:prstGeom prst="rect">
            <a:avLst/>
          </a:prstGeom>
          <a:noFill/>
          <a:ln>
            <a:solidFill>
              <a:schemeClr val="tx1"/>
            </a:solidFill>
          </a:ln>
        </p:spPr>
        <p:txBody>
          <a:bodyPr wrap="square" rtlCol="0">
            <a:spAutoFit/>
          </a:bodyPr>
          <a:lstStyle/>
          <a:p>
            <a:r>
              <a:rPr lang="en-AU" sz="1000" dirty="0"/>
              <a:t>Please only add email addresses here separated by a ; which you want the national club newsletter to go to</a:t>
            </a:r>
          </a:p>
        </p:txBody>
      </p:sp>
      <p:sp>
        <p:nvSpPr>
          <p:cNvPr id="17" name="Rectangle 16"/>
          <p:cNvSpPr/>
          <p:nvPr/>
        </p:nvSpPr>
        <p:spPr>
          <a:xfrm>
            <a:off x="1627305" y="6156984"/>
            <a:ext cx="2452471"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8" name="Straight Arrow Connector 17"/>
          <p:cNvCxnSpPr/>
          <p:nvPr/>
        </p:nvCxnSpPr>
        <p:spPr>
          <a:xfrm flipH="1">
            <a:off x="4079776" y="6105882"/>
            <a:ext cx="1656185" cy="3391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038026" y="2464722"/>
            <a:ext cx="240412" cy="1906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p:cNvSpPr txBox="1"/>
          <p:nvPr/>
        </p:nvSpPr>
        <p:spPr>
          <a:xfrm>
            <a:off x="6518790" y="1494363"/>
            <a:ext cx="1677037" cy="246221"/>
          </a:xfrm>
          <a:prstGeom prst="rect">
            <a:avLst/>
          </a:prstGeom>
          <a:noFill/>
          <a:ln>
            <a:solidFill>
              <a:schemeClr val="tx1"/>
            </a:solidFill>
          </a:ln>
        </p:spPr>
        <p:txBody>
          <a:bodyPr wrap="square" rtlCol="0">
            <a:spAutoFit/>
          </a:bodyPr>
          <a:lstStyle/>
          <a:p>
            <a:r>
              <a:rPr lang="en-AU" sz="1000" dirty="0"/>
              <a:t>Please click here for help</a:t>
            </a:r>
          </a:p>
        </p:txBody>
      </p:sp>
      <p:cxnSp>
        <p:nvCxnSpPr>
          <p:cNvPr id="24" name="Straight Arrow Connector 23"/>
          <p:cNvCxnSpPr>
            <a:stCxn id="23" idx="2"/>
            <a:endCxn id="22" idx="3"/>
          </p:cNvCxnSpPr>
          <p:nvPr/>
        </p:nvCxnSpPr>
        <p:spPr>
          <a:xfrm flipH="1">
            <a:off x="6278438" y="1740583"/>
            <a:ext cx="1078870" cy="8194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751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Step 2 | Venue Details</a:t>
            </a:r>
            <a:br>
              <a:rPr lang="en-AU" dirty="0"/>
            </a:br>
            <a:r>
              <a:rPr lang="en-AU" dirty="0"/>
              <a:t>(Scroll to Bottom of Page)</a:t>
            </a:r>
          </a:p>
        </p:txBody>
      </p:sp>
      <p:pic>
        <p:nvPicPr>
          <p:cNvPr id="205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706440" y="2009639"/>
            <a:ext cx="729615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775520" y="4025863"/>
            <a:ext cx="2952328"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5597000" y="2153655"/>
            <a:ext cx="2644823" cy="400110"/>
          </a:xfrm>
          <a:prstGeom prst="rect">
            <a:avLst/>
          </a:prstGeom>
          <a:noFill/>
          <a:ln>
            <a:solidFill>
              <a:schemeClr val="tx1"/>
            </a:solidFill>
          </a:ln>
        </p:spPr>
        <p:txBody>
          <a:bodyPr wrap="square" rtlCol="0">
            <a:spAutoFit/>
          </a:bodyPr>
          <a:lstStyle/>
          <a:p>
            <a:r>
              <a:rPr lang="en-AU" sz="1000" dirty="0"/>
              <a:t>This field needs to be manually entered and will not automatically calculate</a:t>
            </a:r>
          </a:p>
        </p:txBody>
      </p:sp>
      <p:cxnSp>
        <p:nvCxnSpPr>
          <p:cNvPr id="7" name="Straight Arrow Connector 6"/>
          <p:cNvCxnSpPr>
            <a:endCxn id="3" idx="3"/>
          </p:cNvCxnSpPr>
          <p:nvPr/>
        </p:nvCxnSpPr>
        <p:spPr>
          <a:xfrm flipH="1">
            <a:off x="4727848" y="2553765"/>
            <a:ext cx="1368154" cy="17961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775520" y="4961967"/>
            <a:ext cx="4752528"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p:cNvSpPr txBox="1"/>
          <p:nvPr/>
        </p:nvSpPr>
        <p:spPr>
          <a:xfrm>
            <a:off x="6672065" y="4149844"/>
            <a:ext cx="2644823" cy="553998"/>
          </a:xfrm>
          <a:prstGeom prst="rect">
            <a:avLst/>
          </a:prstGeom>
          <a:noFill/>
          <a:ln>
            <a:solidFill>
              <a:schemeClr val="tx1"/>
            </a:solidFill>
          </a:ln>
        </p:spPr>
        <p:txBody>
          <a:bodyPr wrap="square" rtlCol="0">
            <a:spAutoFit/>
          </a:bodyPr>
          <a:lstStyle/>
          <a:p>
            <a:r>
              <a:rPr lang="en-AU" sz="1000" dirty="0"/>
              <a:t>Supporting documentation is now uploaded in Step 8.  Please follow the link provided for a template.</a:t>
            </a:r>
          </a:p>
        </p:txBody>
      </p:sp>
      <p:cxnSp>
        <p:nvCxnSpPr>
          <p:cNvPr id="15" name="Straight Arrow Connector 14"/>
          <p:cNvCxnSpPr/>
          <p:nvPr/>
        </p:nvCxnSpPr>
        <p:spPr>
          <a:xfrm flipH="1">
            <a:off x="5087889" y="4349899"/>
            <a:ext cx="1558987" cy="6120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048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FBA652-93F9-4BC7-A587-D129A19E5FFF}"/>
              </a:ext>
            </a:extLst>
          </p:cNvPr>
          <p:cNvPicPr>
            <a:picLocks noChangeAspect="1"/>
          </p:cNvPicPr>
          <p:nvPr/>
        </p:nvPicPr>
        <p:blipFill>
          <a:blip r:embed="rId2"/>
          <a:stretch>
            <a:fillRect/>
          </a:stretch>
        </p:blipFill>
        <p:spPr>
          <a:xfrm>
            <a:off x="2779445" y="5373782"/>
            <a:ext cx="3471520" cy="1379983"/>
          </a:xfrm>
          <a:prstGeom prst="rect">
            <a:avLst/>
          </a:prstGeom>
        </p:spPr>
      </p:pic>
      <p:pic>
        <p:nvPicPr>
          <p:cNvPr id="3" name="Picture 2">
            <a:extLst>
              <a:ext uri="{FF2B5EF4-FFF2-40B4-BE49-F238E27FC236}">
                <a16:creationId xmlns:a16="http://schemas.microsoft.com/office/drawing/2014/main" id="{C07BAE58-C278-49E5-80A9-4695F42BE8F3}"/>
              </a:ext>
            </a:extLst>
          </p:cNvPr>
          <p:cNvPicPr>
            <a:picLocks noChangeAspect="1"/>
          </p:cNvPicPr>
          <p:nvPr/>
        </p:nvPicPr>
        <p:blipFill>
          <a:blip r:embed="rId3"/>
          <a:stretch>
            <a:fillRect/>
          </a:stretch>
        </p:blipFill>
        <p:spPr>
          <a:xfrm>
            <a:off x="2729548" y="920755"/>
            <a:ext cx="4863656" cy="4670462"/>
          </a:xfrm>
          <a:prstGeom prst="rect">
            <a:avLst/>
          </a:prstGeom>
        </p:spPr>
      </p:pic>
      <p:sp>
        <p:nvSpPr>
          <p:cNvPr id="2" name="Title 1"/>
          <p:cNvSpPr>
            <a:spLocks noGrp="1"/>
          </p:cNvSpPr>
          <p:nvPr>
            <p:ph type="title"/>
          </p:nvPr>
        </p:nvSpPr>
        <p:spPr>
          <a:xfrm>
            <a:off x="242429" y="67788"/>
            <a:ext cx="9032631" cy="1090246"/>
          </a:xfrm>
        </p:spPr>
        <p:txBody>
          <a:bodyPr/>
          <a:lstStyle/>
          <a:p>
            <a:r>
              <a:rPr lang="en-AU" dirty="0"/>
              <a:t>Step 3 | Club Personnel</a:t>
            </a:r>
          </a:p>
        </p:txBody>
      </p:sp>
      <p:sp>
        <p:nvSpPr>
          <p:cNvPr id="5" name="Rectangle 4"/>
          <p:cNvSpPr/>
          <p:nvPr/>
        </p:nvSpPr>
        <p:spPr>
          <a:xfrm>
            <a:off x="2779445" y="4433911"/>
            <a:ext cx="1872208"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6580047" y="4628045"/>
            <a:ext cx="1391239" cy="707886"/>
          </a:xfrm>
          <a:prstGeom prst="rect">
            <a:avLst/>
          </a:prstGeom>
          <a:noFill/>
          <a:ln>
            <a:solidFill>
              <a:schemeClr val="tx1"/>
            </a:solidFill>
          </a:ln>
        </p:spPr>
        <p:txBody>
          <a:bodyPr wrap="square" rtlCol="0">
            <a:spAutoFit/>
          </a:bodyPr>
          <a:lstStyle/>
          <a:p>
            <a:r>
              <a:rPr lang="en-AU" sz="1000" dirty="0"/>
              <a:t>All details in all fields are required to add a new Club Personnel into the form.  </a:t>
            </a:r>
          </a:p>
        </p:txBody>
      </p:sp>
      <p:sp>
        <p:nvSpPr>
          <p:cNvPr id="7" name="TextBox 6"/>
          <p:cNvSpPr txBox="1"/>
          <p:nvPr/>
        </p:nvSpPr>
        <p:spPr>
          <a:xfrm>
            <a:off x="7056527" y="5599623"/>
            <a:ext cx="2160240" cy="861774"/>
          </a:xfrm>
          <a:prstGeom prst="rect">
            <a:avLst/>
          </a:prstGeom>
          <a:noFill/>
          <a:ln>
            <a:solidFill>
              <a:schemeClr val="tx1"/>
            </a:solidFill>
          </a:ln>
        </p:spPr>
        <p:txBody>
          <a:bodyPr wrap="square" rtlCol="0">
            <a:spAutoFit/>
          </a:bodyPr>
          <a:lstStyle/>
          <a:p>
            <a:r>
              <a:rPr lang="en-AU" sz="1000" dirty="0"/>
              <a:t>If you can’t find the person you are looking for in the search, please download the template in the  link  provided, complete all details and upload in Step 8.</a:t>
            </a:r>
          </a:p>
        </p:txBody>
      </p:sp>
      <p:sp>
        <p:nvSpPr>
          <p:cNvPr id="8" name="Rectangle 7"/>
          <p:cNvSpPr/>
          <p:nvPr/>
        </p:nvSpPr>
        <p:spPr>
          <a:xfrm>
            <a:off x="2779445" y="5589581"/>
            <a:ext cx="3405120" cy="1164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Straight Arrow Connector 8"/>
          <p:cNvCxnSpPr>
            <a:cxnSpLocks/>
            <a:stCxn id="6" idx="1"/>
          </p:cNvCxnSpPr>
          <p:nvPr/>
        </p:nvCxnSpPr>
        <p:spPr>
          <a:xfrm flipH="1" flipV="1">
            <a:off x="4651653" y="4948818"/>
            <a:ext cx="1928394" cy="331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a:stCxn id="7" idx="1"/>
          </p:cNvCxnSpPr>
          <p:nvPr/>
        </p:nvCxnSpPr>
        <p:spPr>
          <a:xfrm flipH="1">
            <a:off x="6197719" y="6030510"/>
            <a:ext cx="858808" cy="759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380247" y="844341"/>
            <a:ext cx="988415" cy="400110"/>
          </a:xfrm>
          <a:prstGeom prst="rect">
            <a:avLst/>
          </a:prstGeom>
          <a:noFill/>
          <a:ln>
            <a:solidFill>
              <a:schemeClr val="tx1"/>
            </a:solidFill>
          </a:ln>
        </p:spPr>
        <p:txBody>
          <a:bodyPr wrap="square" rtlCol="0">
            <a:spAutoFit/>
          </a:bodyPr>
          <a:lstStyle/>
          <a:p>
            <a:r>
              <a:rPr lang="en-AU" sz="1000" dirty="0"/>
              <a:t>Please click here for help</a:t>
            </a:r>
          </a:p>
        </p:txBody>
      </p:sp>
      <p:sp>
        <p:nvSpPr>
          <p:cNvPr id="21" name="Rectangle 20"/>
          <p:cNvSpPr/>
          <p:nvPr/>
        </p:nvSpPr>
        <p:spPr>
          <a:xfrm>
            <a:off x="7386482" y="1041107"/>
            <a:ext cx="240486" cy="2760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2" name="Straight Arrow Connector 21"/>
          <p:cNvCxnSpPr>
            <a:stCxn id="20" idx="1"/>
            <a:endCxn id="21" idx="3"/>
          </p:cNvCxnSpPr>
          <p:nvPr/>
        </p:nvCxnSpPr>
        <p:spPr>
          <a:xfrm flipH="1">
            <a:off x="7626968" y="1044396"/>
            <a:ext cx="753279" cy="1347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978331" y="3140857"/>
            <a:ext cx="263571" cy="8141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Box 23"/>
          <p:cNvSpPr txBox="1"/>
          <p:nvPr/>
        </p:nvSpPr>
        <p:spPr>
          <a:xfrm>
            <a:off x="7935274" y="3635911"/>
            <a:ext cx="2029149" cy="553998"/>
          </a:xfrm>
          <a:prstGeom prst="rect">
            <a:avLst/>
          </a:prstGeom>
          <a:noFill/>
          <a:ln>
            <a:solidFill>
              <a:schemeClr val="tx1"/>
            </a:solidFill>
          </a:ln>
        </p:spPr>
        <p:txBody>
          <a:bodyPr wrap="square" rtlCol="0">
            <a:spAutoFit/>
          </a:bodyPr>
          <a:lstStyle/>
          <a:p>
            <a:r>
              <a:rPr lang="en-AU" sz="1000" dirty="0"/>
              <a:t>To remove an old club personnel member, please click on the Remove link</a:t>
            </a:r>
          </a:p>
        </p:txBody>
      </p:sp>
      <p:sp>
        <p:nvSpPr>
          <p:cNvPr id="25" name="Rectangle 24"/>
          <p:cNvSpPr/>
          <p:nvPr/>
        </p:nvSpPr>
        <p:spPr>
          <a:xfrm>
            <a:off x="2851317" y="3079882"/>
            <a:ext cx="3471519"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extBox 25"/>
          <p:cNvSpPr txBox="1"/>
          <p:nvPr/>
        </p:nvSpPr>
        <p:spPr>
          <a:xfrm>
            <a:off x="7516150" y="1891750"/>
            <a:ext cx="1508782" cy="400110"/>
          </a:xfrm>
          <a:prstGeom prst="rect">
            <a:avLst/>
          </a:prstGeom>
          <a:noFill/>
          <a:ln>
            <a:solidFill>
              <a:schemeClr val="tx1"/>
            </a:solidFill>
          </a:ln>
        </p:spPr>
        <p:txBody>
          <a:bodyPr wrap="square" rtlCol="0">
            <a:spAutoFit/>
          </a:bodyPr>
          <a:lstStyle/>
          <a:p>
            <a:r>
              <a:rPr lang="en-AU" sz="1000" dirty="0"/>
              <a:t>To sort this list, please click on the row headers</a:t>
            </a:r>
          </a:p>
        </p:txBody>
      </p:sp>
      <p:cxnSp>
        <p:nvCxnSpPr>
          <p:cNvPr id="27" name="Straight Arrow Connector 26"/>
          <p:cNvCxnSpPr>
            <a:cxnSpLocks/>
            <a:stCxn id="26" idx="1"/>
            <a:endCxn id="25" idx="3"/>
          </p:cNvCxnSpPr>
          <p:nvPr/>
        </p:nvCxnSpPr>
        <p:spPr>
          <a:xfrm flipH="1">
            <a:off x="6322836" y="2091805"/>
            <a:ext cx="1193314" cy="14561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7275666" y="3547934"/>
            <a:ext cx="659609" cy="2880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25BB06F-7185-4ADB-AE99-835B671F9F9C}"/>
              </a:ext>
            </a:extLst>
          </p:cNvPr>
          <p:cNvSpPr txBox="1"/>
          <p:nvPr/>
        </p:nvSpPr>
        <p:spPr>
          <a:xfrm>
            <a:off x="1220766" y="1992672"/>
            <a:ext cx="1508782" cy="1323439"/>
          </a:xfrm>
          <a:prstGeom prst="rect">
            <a:avLst/>
          </a:prstGeom>
          <a:noFill/>
          <a:ln>
            <a:solidFill>
              <a:schemeClr val="tx1"/>
            </a:solidFill>
          </a:ln>
        </p:spPr>
        <p:txBody>
          <a:bodyPr wrap="square" rtlCol="0">
            <a:spAutoFit/>
          </a:bodyPr>
          <a:lstStyle/>
          <a:p>
            <a:r>
              <a:rPr lang="en-AU" sz="1000" dirty="0"/>
              <a:t>You will see an alert if you are missing mandatory club personnel contacts in your club.  Please hit F5 (refresh) once you have updated this information to clear this message.</a:t>
            </a:r>
          </a:p>
        </p:txBody>
      </p:sp>
      <p:cxnSp>
        <p:nvCxnSpPr>
          <p:cNvPr id="30" name="Straight Arrow Connector 29">
            <a:extLst>
              <a:ext uri="{FF2B5EF4-FFF2-40B4-BE49-F238E27FC236}">
                <a16:creationId xmlns:a16="http://schemas.microsoft.com/office/drawing/2014/main" id="{39C3FC9B-1B1F-4CF8-844A-198839CBDA1B}"/>
              </a:ext>
            </a:extLst>
          </p:cNvPr>
          <p:cNvCxnSpPr>
            <a:cxnSpLocks/>
            <a:stCxn id="29" idx="3"/>
          </p:cNvCxnSpPr>
          <p:nvPr/>
        </p:nvCxnSpPr>
        <p:spPr>
          <a:xfrm flipV="1">
            <a:off x="2729548" y="2442166"/>
            <a:ext cx="251660" cy="2122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640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03B36A-5BC2-4B1A-99B6-6C6BAF472BEB}"/>
              </a:ext>
            </a:extLst>
          </p:cNvPr>
          <p:cNvPicPr>
            <a:picLocks noChangeAspect="1"/>
          </p:cNvPicPr>
          <p:nvPr/>
        </p:nvPicPr>
        <p:blipFill>
          <a:blip r:embed="rId2"/>
          <a:stretch>
            <a:fillRect/>
          </a:stretch>
        </p:blipFill>
        <p:spPr>
          <a:xfrm>
            <a:off x="658887" y="1540243"/>
            <a:ext cx="6324386" cy="5156025"/>
          </a:xfrm>
          <a:prstGeom prst="rect">
            <a:avLst/>
          </a:prstGeom>
        </p:spPr>
      </p:pic>
      <p:sp>
        <p:nvSpPr>
          <p:cNvPr id="2" name="Title 1"/>
          <p:cNvSpPr>
            <a:spLocks noGrp="1"/>
          </p:cNvSpPr>
          <p:nvPr>
            <p:ph type="title"/>
          </p:nvPr>
        </p:nvSpPr>
        <p:spPr/>
        <p:txBody>
          <a:bodyPr/>
          <a:lstStyle/>
          <a:p>
            <a:r>
              <a:rPr lang="en-AU" dirty="0"/>
              <a:t>Step 4 | </a:t>
            </a:r>
            <a:r>
              <a:rPr lang="en-AU" dirty="0" err="1"/>
              <a:t>Gymsport</a:t>
            </a:r>
            <a:r>
              <a:rPr lang="en-AU" dirty="0"/>
              <a:t> Programs</a:t>
            </a:r>
            <a:br>
              <a:rPr lang="en-AU" dirty="0"/>
            </a:br>
            <a:r>
              <a:rPr lang="en-AU" dirty="0"/>
              <a:t>(Top of Page)</a:t>
            </a:r>
          </a:p>
        </p:txBody>
      </p:sp>
      <p:sp>
        <p:nvSpPr>
          <p:cNvPr id="5" name="Down Arrow 4"/>
          <p:cNvSpPr/>
          <p:nvPr/>
        </p:nvSpPr>
        <p:spPr>
          <a:xfrm>
            <a:off x="7680176" y="4797152"/>
            <a:ext cx="576064" cy="1440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8256240" y="4797153"/>
            <a:ext cx="2088232" cy="584775"/>
          </a:xfrm>
          <a:prstGeom prst="rect">
            <a:avLst/>
          </a:prstGeom>
          <a:noFill/>
        </p:spPr>
        <p:txBody>
          <a:bodyPr wrap="square" rtlCol="0">
            <a:spAutoFit/>
          </a:bodyPr>
          <a:lstStyle/>
          <a:p>
            <a:r>
              <a:rPr lang="en-AU" sz="1600" dirty="0"/>
              <a:t>Scroll down page for more choices</a:t>
            </a:r>
          </a:p>
        </p:txBody>
      </p:sp>
      <p:sp>
        <p:nvSpPr>
          <p:cNvPr id="7" name="TextBox 6"/>
          <p:cNvSpPr txBox="1"/>
          <p:nvPr/>
        </p:nvSpPr>
        <p:spPr>
          <a:xfrm>
            <a:off x="7824192" y="3263539"/>
            <a:ext cx="2088232" cy="1323439"/>
          </a:xfrm>
          <a:prstGeom prst="rect">
            <a:avLst/>
          </a:prstGeom>
          <a:solidFill>
            <a:srgbClr val="FF6600"/>
          </a:solidFill>
        </p:spPr>
        <p:txBody>
          <a:bodyPr wrap="square" rtlCol="0">
            <a:spAutoFit/>
          </a:bodyPr>
          <a:lstStyle/>
          <a:p>
            <a:r>
              <a:rPr lang="en-AU" sz="1600" dirty="0">
                <a:solidFill>
                  <a:schemeClr val="bg1"/>
                </a:solidFill>
              </a:rPr>
              <a:t>Tick all </a:t>
            </a:r>
            <a:r>
              <a:rPr lang="en-AU" sz="1600" dirty="0" err="1">
                <a:solidFill>
                  <a:schemeClr val="bg1"/>
                </a:solidFill>
              </a:rPr>
              <a:t>gymsport</a:t>
            </a:r>
            <a:r>
              <a:rPr lang="en-AU" sz="1600" dirty="0">
                <a:solidFill>
                  <a:schemeClr val="bg1"/>
                </a:solidFill>
              </a:rPr>
              <a:t> choices which apply to the club as this will reflect on the club finder</a:t>
            </a:r>
          </a:p>
        </p:txBody>
      </p:sp>
      <p:sp>
        <p:nvSpPr>
          <p:cNvPr id="9" name="TextBox 8"/>
          <p:cNvSpPr txBox="1"/>
          <p:nvPr/>
        </p:nvSpPr>
        <p:spPr>
          <a:xfrm>
            <a:off x="7948716" y="1340188"/>
            <a:ext cx="988415" cy="400110"/>
          </a:xfrm>
          <a:prstGeom prst="rect">
            <a:avLst/>
          </a:prstGeom>
          <a:noFill/>
          <a:ln>
            <a:solidFill>
              <a:schemeClr val="tx1"/>
            </a:solidFill>
          </a:ln>
        </p:spPr>
        <p:txBody>
          <a:bodyPr wrap="square" rtlCol="0">
            <a:spAutoFit/>
          </a:bodyPr>
          <a:lstStyle/>
          <a:p>
            <a:r>
              <a:rPr lang="en-AU" sz="1000" dirty="0"/>
              <a:t>Please click here for help</a:t>
            </a:r>
          </a:p>
        </p:txBody>
      </p:sp>
      <p:sp>
        <p:nvSpPr>
          <p:cNvPr id="10" name="Rectangle 9"/>
          <p:cNvSpPr/>
          <p:nvPr/>
        </p:nvSpPr>
        <p:spPr>
          <a:xfrm>
            <a:off x="6727508" y="1748778"/>
            <a:ext cx="325224" cy="3041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Straight Arrow Connector 10"/>
          <p:cNvCxnSpPr>
            <a:stCxn id="9" idx="1"/>
            <a:endCxn id="10" idx="3"/>
          </p:cNvCxnSpPr>
          <p:nvPr/>
        </p:nvCxnSpPr>
        <p:spPr>
          <a:xfrm flipH="1">
            <a:off x="7052733" y="1540243"/>
            <a:ext cx="895983" cy="3606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372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Step 4 | </a:t>
            </a:r>
            <a:r>
              <a:rPr lang="en-AU" dirty="0" err="1"/>
              <a:t>Gymsport</a:t>
            </a:r>
            <a:r>
              <a:rPr lang="en-AU" dirty="0"/>
              <a:t> Programs</a:t>
            </a:r>
            <a:br>
              <a:rPr lang="en-AU" dirty="0"/>
            </a:br>
            <a:r>
              <a:rPr lang="en-AU" dirty="0"/>
              <a:t>(Scroll to bottom of Page)</a:t>
            </a:r>
          </a:p>
        </p:txBody>
      </p:sp>
      <p:sp>
        <p:nvSpPr>
          <p:cNvPr id="4" name="TextBox 3"/>
          <p:cNvSpPr txBox="1"/>
          <p:nvPr/>
        </p:nvSpPr>
        <p:spPr>
          <a:xfrm>
            <a:off x="8544272" y="1951386"/>
            <a:ext cx="2088232" cy="1077218"/>
          </a:xfrm>
          <a:prstGeom prst="rect">
            <a:avLst/>
          </a:prstGeom>
          <a:solidFill>
            <a:srgbClr val="FF6600"/>
          </a:solidFill>
        </p:spPr>
        <p:txBody>
          <a:bodyPr wrap="square" rtlCol="0">
            <a:spAutoFit/>
          </a:bodyPr>
          <a:lstStyle/>
          <a:p>
            <a:r>
              <a:rPr lang="en-AU" sz="1600" dirty="0">
                <a:solidFill>
                  <a:schemeClr val="bg1"/>
                </a:solidFill>
              </a:rPr>
              <a:t>Tick all </a:t>
            </a:r>
            <a:r>
              <a:rPr lang="en-AU" sz="1600" dirty="0" err="1">
                <a:solidFill>
                  <a:schemeClr val="bg1"/>
                </a:solidFill>
              </a:rPr>
              <a:t>gymsport</a:t>
            </a:r>
            <a:r>
              <a:rPr lang="en-AU" sz="1600" dirty="0">
                <a:solidFill>
                  <a:schemeClr val="bg1"/>
                </a:solidFill>
              </a:rPr>
              <a:t> choices which apply to the club as this will affect the club finder</a:t>
            </a:r>
          </a:p>
        </p:txBody>
      </p:sp>
      <p:pic>
        <p:nvPicPr>
          <p:cNvPr id="3" name="Picture 2">
            <a:extLst>
              <a:ext uri="{FF2B5EF4-FFF2-40B4-BE49-F238E27FC236}">
                <a16:creationId xmlns:a16="http://schemas.microsoft.com/office/drawing/2014/main" id="{282DD18B-5AF8-4A94-BD18-334D6BF93315}"/>
              </a:ext>
            </a:extLst>
          </p:cNvPr>
          <p:cNvPicPr>
            <a:picLocks noChangeAspect="1"/>
          </p:cNvPicPr>
          <p:nvPr/>
        </p:nvPicPr>
        <p:blipFill>
          <a:blip r:embed="rId2"/>
          <a:stretch>
            <a:fillRect/>
          </a:stretch>
        </p:blipFill>
        <p:spPr>
          <a:xfrm>
            <a:off x="838200" y="1515121"/>
            <a:ext cx="6867696" cy="2793408"/>
          </a:xfrm>
          <a:prstGeom prst="rect">
            <a:avLst/>
          </a:prstGeom>
        </p:spPr>
      </p:pic>
    </p:spTree>
    <p:extLst>
      <p:ext uri="{BB962C8B-B14F-4D97-AF65-F5344CB8AC3E}">
        <p14:creationId xmlns:p14="http://schemas.microsoft.com/office/powerpoint/2010/main" val="1734038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EFCAFE-F353-4020-80EA-87D5DC9012C5}"/>
              </a:ext>
            </a:extLst>
          </p:cNvPr>
          <p:cNvPicPr>
            <a:picLocks noChangeAspect="1"/>
          </p:cNvPicPr>
          <p:nvPr/>
        </p:nvPicPr>
        <p:blipFill>
          <a:blip r:embed="rId2"/>
          <a:stretch>
            <a:fillRect/>
          </a:stretch>
        </p:blipFill>
        <p:spPr>
          <a:xfrm>
            <a:off x="458499" y="1555688"/>
            <a:ext cx="6791695" cy="4364663"/>
          </a:xfrm>
          <a:prstGeom prst="rect">
            <a:avLst/>
          </a:prstGeom>
        </p:spPr>
      </p:pic>
      <p:sp>
        <p:nvSpPr>
          <p:cNvPr id="2" name="Title 1"/>
          <p:cNvSpPr>
            <a:spLocks noGrp="1"/>
          </p:cNvSpPr>
          <p:nvPr>
            <p:ph type="title"/>
          </p:nvPr>
        </p:nvSpPr>
        <p:spPr/>
        <p:txBody>
          <a:bodyPr/>
          <a:lstStyle/>
          <a:p>
            <a:r>
              <a:rPr lang="en-AU" dirty="0"/>
              <a:t>Step 4-1 | Gymnastics Australia Participation Initiatives</a:t>
            </a:r>
          </a:p>
        </p:txBody>
      </p:sp>
      <p:sp>
        <p:nvSpPr>
          <p:cNvPr id="5" name="TextBox 4"/>
          <p:cNvSpPr txBox="1"/>
          <p:nvPr/>
        </p:nvSpPr>
        <p:spPr>
          <a:xfrm>
            <a:off x="7536160" y="3140969"/>
            <a:ext cx="2880320" cy="830997"/>
          </a:xfrm>
          <a:prstGeom prst="rect">
            <a:avLst/>
          </a:prstGeom>
          <a:solidFill>
            <a:srgbClr val="FF6600"/>
          </a:solidFill>
        </p:spPr>
        <p:txBody>
          <a:bodyPr wrap="square" rtlCol="0">
            <a:spAutoFit/>
          </a:bodyPr>
          <a:lstStyle/>
          <a:p>
            <a:r>
              <a:rPr lang="en-AU" sz="1600" dirty="0">
                <a:solidFill>
                  <a:schemeClr val="bg1"/>
                </a:solidFill>
              </a:rPr>
              <a:t>Please check boxes if the </a:t>
            </a:r>
            <a:r>
              <a:rPr lang="en-AU" sz="1600" dirty="0" err="1">
                <a:solidFill>
                  <a:schemeClr val="bg1"/>
                </a:solidFill>
              </a:rPr>
              <a:t>KinderGym</a:t>
            </a:r>
            <a:r>
              <a:rPr lang="en-AU" sz="1600" dirty="0">
                <a:solidFill>
                  <a:schemeClr val="bg1"/>
                </a:solidFill>
              </a:rPr>
              <a:t> or </a:t>
            </a:r>
            <a:r>
              <a:rPr lang="en-AU" sz="1600" dirty="0" err="1">
                <a:solidFill>
                  <a:schemeClr val="bg1"/>
                </a:solidFill>
              </a:rPr>
              <a:t>FreeG</a:t>
            </a:r>
            <a:r>
              <a:rPr lang="en-AU" sz="1600" dirty="0">
                <a:solidFill>
                  <a:schemeClr val="bg1"/>
                </a:solidFill>
              </a:rPr>
              <a:t> Programs are being delivered by the Club</a:t>
            </a:r>
          </a:p>
        </p:txBody>
      </p:sp>
      <p:sp>
        <p:nvSpPr>
          <p:cNvPr id="8" name="Rectangle 7"/>
          <p:cNvSpPr/>
          <p:nvPr/>
        </p:nvSpPr>
        <p:spPr>
          <a:xfrm>
            <a:off x="6962162" y="1810048"/>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56241" y="2093227"/>
            <a:ext cx="1080119" cy="400110"/>
          </a:xfrm>
          <a:prstGeom prst="rect">
            <a:avLst/>
          </a:prstGeom>
          <a:noFill/>
          <a:ln>
            <a:solidFill>
              <a:schemeClr val="tx1"/>
            </a:solidFill>
          </a:ln>
        </p:spPr>
        <p:txBody>
          <a:bodyPr wrap="square" rtlCol="0">
            <a:spAutoFit/>
          </a:bodyPr>
          <a:lstStyle/>
          <a:p>
            <a:r>
              <a:rPr lang="en-AU" sz="1000" dirty="0"/>
              <a:t>Please click here for help</a:t>
            </a:r>
          </a:p>
        </p:txBody>
      </p:sp>
      <p:cxnSp>
        <p:nvCxnSpPr>
          <p:cNvPr id="10" name="Straight Arrow Connector 9"/>
          <p:cNvCxnSpPr>
            <a:stCxn id="9" idx="0"/>
            <a:endCxn id="8" idx="3"/>
          </p:cNvCxnSpPr>
          <p:nvPr/>
        </p:nvCxnSpPr>
        <p:spPr>
          <a:xfrm flipH="1" flipV="1">
            <a:off x="7250194" y="1954065"/>
            <a:ext cx="1546106" cy="1391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962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iacobozzi\Deskto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7" y="1419070"/>
            <a:ext cx="4514278" cy="5332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a:t>Step 5 | Club Members</a:t>
            </a:r>
          </a:p>
        </p:txBody>
      </p:sp>
      <p:sp>
        <p:nvSpPr>
          <p:cNvPr id="5" name="Rectangle 4"/>
          <p:cNvSpPr/>
          <p:nvPr/>
        </p:nvSpPr>
        <p:spPr>
          <a:xfrm>
            <a:off x="1991544" y="4521719"/>
            <a:ext cx="1728192" cy="1224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6814431" y="4737742"/>
            <a:ext cx="2160240" cy="553998"/>
          </a:xfrm>
          <a:prstGeom prst="rect">
            <a:avLst/>
          </a:prstGeom>
          <a:noFill/>
          <a:ln>
            <a:solidFill>
              <a:schemeClr val="tx1"/>
            </a:solidFill>
          </a:ln>
        </p:spPr>
        <p:txBody>
          <a:bodyPr wrap="square" rtlCol="0">
            <a:spAutoFit/>
          </a:bodyPr>
          <a:lstStyle/>
          <a:p>
            <a:r>
              <a:rPr lang="en-AU" sz="1000" dirty="0"/>
              <a:t>All details in all fields are required to add a new Club Personnel into the form.  </a:t>
            </a:r>
          </a:p>
        </p:txBody>
      </p:sp>
      <p:sp>
        <p:nvSpPr>
          <p:cNvPr id="7" name="TextBox 6"/>
          <p:cNvSpPr txBox="1"/>
          <p:nvPr/>
        </p:nvSpPr>
        <p:spPr>
          <a:xfrm>
            <a:off x="7571198" y="5651780"/>
            <a:ext cx="2160240" cy="861774"/>
          </a:xfrm>
          <a:prstGeom prst="rect">
            <a:avLst/>
          </a:prstGeom>
          <a:noFill/>
          <a:ln>
            <a:solidFill>
              <a:schemeClr val="tx1"/>
            </a:solidFill>
          </a:ln>
        </p:spPr>
        <p:txBody>
          <a:bodyPr wrap="square" rtlCol="0">
            <a:spAutoFit/>
          </a:bodyPr>
          <a:lstStyle/>
          <a:p>
            <a:r>
              <a:rPr lang="en-AU" sz="1000" dirty="0"/>
              <a:t>If you can’t find the person you are looking for in the search, please download the template in the  link  provided, complete all details and upload in Step 8.</a:t>
            </a:r>
          </a:p>
        </p:txBody>
      </p:sp>
      <p:sp>
        <p:nvSpPr>
          <p:cNvPr id="8" name="Rectangle 7"/>
          <p:cNvSpPr/>
          <p:nvPr/>
        </p:nvSpPr>
        <p:spPr>
          <a:xfrm>
            <a:off x="1996884" y="5768636"/>
            <a:ext cx="2658956" cy="9853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Arrow Connector 9"/>
          <p:cNvCxnSpPr>
            <a:stCxn id="7" idx="1"/>
            <a:endCxn id="8" idx="3"/>
          </p:cNvCxnSpPr>
          <p:nvPr/>
        </p:nvCxnSpPr>
        <p:spPr>
          <a:xfrm flipH="1">
            <a:off x="4655840" y="6082667"/>
            <a:ext cx="2915358" cy="1786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143555" y="1756159"/>
            <a:ext cx="238611" cy="2252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p:cNvSpPr txBox="1"/>
          <p:nvPr/>
        </p:nvSpPr>
        <p:spPr>
          <a:xfrm>
            <a:off x="7861634" y="1337941"/>
            <a:ext cx="1080119" cy="400110"/>
          </a:xfrm>
          <a:prstGeom prst="rect">
            <a:avLst/>
          </a:prstGeom>
          <a:noFill/>
          <a:ln>
            <a:solidFill>
              <a:schemeClr val="tx1"/>
            </a:solidFill>
          </a:ln>
        </p:spPr>
        <p:txBody>
          <a:bodyPr wrap="square" rtlCol="0">
            <a:spAutoFit/>
          </a:bodyPr>
          <a:lstStyle/>
          <a:p>
            <a:r>
              <a:rPr lang="en-AU" sz="1000" dirty="0"/>
              <a:t>Please click here for help</a:t>
            </a:r>
          </a:p>
        </p:txBody>
      </p:sp>
      <p:cxnSp>
        <p:nvCxnSpPr>
          <p:cNvPr id="18" name="Straight Arrow Connector 17"/>
          <p:cNvCxnSpPr>
            <a:stCxn id="17" idx="1"/>
            <a:endCxn id="15" idx="3"/>
          </p:cNvCxnSpPr>
          <p:nvPr/>
        </p:nvCxnSpPr>
        <p:spPr>
          <a:xfrm flipH="1">
            <a:off x="6382165" y="1537997"/>
            <a:ext cx="1479468" cy="3307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1"/>
            <a:endCxn id="5" idx="3"/>
          </p:cNvCxnSpPr>
          <p:nvPr/>
        </p:nvCxnSpPr>
        <p:spPr>
          <a:xfrm flipH="1">
            <a:off x="3719737" y="5014741"/>
            <a:ext cx="3094695" cy="1190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860877" y="3081354"/>
            <a:ext cx="401983" cy="6360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p:cNvSpPr txBox="1"/>
          <p:nvPr/>
        </p:nvSpPr>
        <p:spPr>
          <a:xfrm>
            <a:off x="6847059" y="3260636"/>
            <a:ext cx="2029149" cy="553998"/>
          </a:xfrm>
          <a:prstGeom prst="rect">
            <a:avLst/>
          </a:prstGeom>
          <a:noFill/>
          <a:ln>
            <a:solidFill>
              <a:schemeClr val="tx1"/>
            </a:solidFill>
          </a:ln>
        </p:spPr>
        <p:txBody>
          <a:bodyPr wrap="square" rtlCol="0">
            <a:spAutoFit/>
          </a:bodyPr>
          <a:lstStyle/>
          <a:p>
            <a:r>
              <a:rPr lang="en-AU" sz="1000" dirty="0"/>
              <a:t>To remove an old club personnel member, please click on the Remove link</a:t>
            </a:r>
          </a:p>
        </p:txBody>
      </p:sp>
      <p:sp>
        <p:nvSpPr>
          <p:cNvPr id="23" name="Rectangle 22"/>
          <p:cNvSpPr/>
          <p:nvPr/>
        </p:nvSpPr>
        <p:spPr>
          <a:xfrm>
            <a:off x="1980603" y="2838828"/>
            <a:ext cx="4538840" cy="8881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Box 23"/>
          <p:cNvSpPr txBox="1"/>
          <p:nvPr/>
        </p:nvSpPr>
        <p:spPr>
          <a:xfrm>
            <a:off x="7238487" y="2433486"/>
            <a:ext cx="1508782" cy="400110"/>
          </a:xfrm>
          <a:prstGeom prst="rect">
            <a:avLst/>
          </a:prstGeom>
          <a:noFill/>
          <a:ln>
            <a:solidFill>
              <a:schemeClr val="tx1"/>
            </a:solidFill>
          </a:ln>
        </p:spPr>
        <p:txBody>
          <a:bodyPr wrap="square" rtlCol="0">
            <a:spAutoFit/>
          </a:bodyPr>
          <a:lstStyle/>
          <a:p>
            <a:r>
              <a:rPr lang="en-AU" sz="1000" dirty="0"/>
              <a:t>To sort this list, please click on the row headers</a:t>
            </a:r>
          </a:p>
        </p:txBody>
      </p:sp>
      <p:cxnSp>
        <p:nvCxnSpPr>
          <p:cNvPr id="25" name="Straight Arrow Connector 24"/>
          <p:cNvCxnSpPr>
            <a:stCxn id="24" idx="1"/>
            <a:endCxn id="23" idx="3"/>
          </p:cNvCxnSpPr>
          <p:nvPr/>
        </p:nvCxnSpPr>
        <p:spPr>
          <a:xfrm flipH="1">
            <a:off x="6519443" y="2633542"/>
            <a:ext cx="719044" cy="6493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2" idx="1"/>
            <a:endCxn id="21" idx="3"/>
          </p:cNvCxnSpPr>
          <p:nvPr/>
        </p:nvCxnSpPr>
        <p:spPr>
          <a:xfrm flipH="1" flipV="1">
            <a:off x="6262860" y="3399383"/>
            <a:ext cx="584199" cy="1382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749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BDAA-BC4B-4036-9FBF-438639020751}"/>
              </a:ext>
            </a:extLst>
          </p:cNvPr>
          <p:cNvSpPr>
            <a:spLocks noGrp="1"/>
          </p:cNvSpPr>
          <p:nvPr>
            <p:ph type="title"/>
          </p:nvPr>
        </p:nvSpPr>
        <p:spPr/>
        <p:txBody>
          <a:bodyPr/>
          <a:lstStyle/>
          <a:p>
            <a:r>
              <a:rPr lang="en-AU" dirty="0"/>
              <a:t>Step 5-1 | Participation Members</a:t>
            </a:r>
            <a:endParaRPr lang="en-US" dirty="0"/>
          </a:p>
        </p:txBody>
      </p:sp>
      <p:pic>
        <p:nvPicPr>
          <p:cNvPr id="4" name="Content Placeholder 3">
            <a:extLst>
              <a:ext uri="{FF2B5EF4-FFF2-40B4-BE49-F238E27FC236}">
                <a16:creationId xmlns:a16="http://schemas.microsoft.com/office/drawing/2014/main" id="{CA36EDCE-8348-41D1-A4D0-401BE2243975}"/>
              </a:ext>
            </a:extLst>
          </p:cNvPr>
          <p:cNvPicPr>
            <a:picLocks noGrp="1" noChangeAspect="1"/>
          </p:cNvPicPr>
          <p:nvPr>
            <p:ph idx="4294967295"/>
          </p:nvPr>
        </p:nvPicPr>
        <p:blipFill>
          <a:blip r:embed="rId2"/>
          <a:stretch>
            <a:fillRect/>
          </a:stretch>
        </p:blipFill>
        <p:spPr>
          <a:xfrm>
            <a:off x="1861683" y="1825625"/>
            <a:ext cx="5884863" cy="4351338"/>
          </a:xfrm>
          <a:prstGeom prst="rect">
            <a:avLst/>
          </a:prstGeom>
        </p:spPr>
      </p:pic>
      <p:sp>
        <p:nvSpPr>
          <p:cNvPr id="7" name="TextBox 6">
            <a:extLst>
              <a:ext uri="{FF2B5EF4-FFF2-40B4-BE49-F238E27FC236}">
                <a16:creationId xmlns:a16="http://schemas.microsoft.com/office/drawing/2014/main" id="{29FA723A-66CE-4334-ACE2-B6C56006991C}"/>
              </a:ext>
            </a:extLst>
          </p:cNvPr>
          <p:cNvSpPr txBox="1"/>
          <p:nvPr/>
        </p:nvSpPr>
        <p:spPr>
          <a:xfrm>
            <a:off x="8035871" y="1976034"/>
            <a:ext cx="1666068" cy="261610"/>
          </a:xfrm>
          <a:prstGeom prst="rect">
            <a:avLst/>
          </a:prstGeom>
          <a:noFill/>
          <a:ln>
            <a:solidFill>
              <a:schemeClr val="tx1"/>
            </a:solidFill>
          </a:ln>
        </p:spPr>
        <p:txBody>
          <a:bodyPr wrap="square" rtlCol="0">
            <a:spAutoFit/>
          </a:bodyPr>
          <a:lstStyle/>
          <a:p>
            <a:r>
              <a:rPr lang="en-US" sz="1100" dirty="0"/>
              <a:t>Please click here for help</a:t>
            </a:r>
          </a:p>
        </p:txBody>
      </p:sp>
      <p:sp>
        <p:nvSpPr>
          <p:cNvPr id="8" name="TextBox 7">
            <a:extLst>
              <a:ext uri="{FF2B5EF4-FFF2-40B4-BE49-F238E27FC236}">
                <a16:creationId xmlns:a16="http://schemas.microsoft.com/office/drawing/2014/main" id="{86E268DA-F848-4609-A85A-8C952E1FD328}"/>
              </a:ext>
            </a:extLst>
          </p:cNvPr>
          <p:cNvSpPr txBox="1"/>
          <p:nvPr/>
        </p:nvSpPr>
        <p:spPr>
          <a:xfrm>
            <a:off x="109452" y="4027846"/>
            <a:ext cx="1666068" cy="261610"/>
          </a:xfrm>
          <a:prstGeom prst="rect">
            <a:avLst/>
          </a:prstGeom>
          <a:noFill/>
          <a:ln>
            <a:solidFill>
              <a:schemeClr val="tx1"/>
            </a:solidFill>
          </a:ln>
        </p:spPr>
        <p:txBody>
          <a:bodyPr wrap="square" rtlCol="0">
            <a:spAutoFit/>
          </a:bodyPr>
          <a:lstStyle/>
          <a:p>
            <a:r>
              <a:rPr lang="en-US" sz="1100" dirty="0"/>
              <a:t>Please click here for help</a:t>
            </a:r>
          </a:p>
        </p:txBody>
      </p:sp>
      <p:sp>
        <p:nvSpPr>
          <p:cNvPr id="9" name="Rectangle 8">
            <a:extLst>
              <a:ext uri="{FF2B5EF4-FFF2-40B4-BE49-F238E27FC236}">
                <a16:creationId xmlns:a16="http://schemas.microsoft.com/office/drawing/2014/main" id="{375C1F44-DB03-46B5-BB8D-57097F4FAB56}"/>
              </a:ext>
            </a:extLst>
          </p:cNvPr>
          <p:cNvSpPr/>
          <p:nvPr/>
        </p:nvSpPr>
        <p:spPr>
          <a:xfrm>
            <a:off x="7532176" y="2030278"/>
            <a:ext cx="311303" cy="2616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C919CD-D0D1-41E5-9CC3-143133216F61}"/>
              </a:ext>
            </a:extLst>
          </p:cNvPr>
          <p:cNvSpPr/>
          <p:nvPr/>
        </p:nvSpPr>
        <p:spPr>
          <a:xfrm>
            <a:off x="2608882" y="3494868"/>
            <a:ext cx="126569" cy="1394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49EA2AA-D537-434B-9850-F8580A91ED9C}"/>
              </a:ext>
            </a:extLst>
          </p:cNvPr>
          <p:cNvSpPr/>
          <p:nvPr/>
        </p:nvSpPr>
        <p:spPr>
          <a:xfrm>
            <a:off x="3264977" y="4559588"/>
            <a:ext cx="126569" cy="1394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42CC71FD-C576-4BE1-8B99-C20C991CEA8E}"/>
              </a:ext>
            </a:extLst>
          </p:cNvPr>
          <p:cNvCxnSpPr>
            <a:cxnSpLocks/>
          </p:cNvCxnSpPr>
          <p:nvPr/>
        </p:nvCxnSpPr>
        <p:spPr>
          <a:xfrm flipH="1">
            <a:off x="7747283" y="4289456"/>
            <a:ext cx="192392" cy="542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E4F03EB-C128-4375-8EA0-2BBF32D91D5E}"/>
              </a:ext>
            </a:extLst>
          </p:cNvPr>
          <p:cNvCxnSpPr>
            <a:cxnSpLocks/>
            <a:stCxn id="8" idx="3"/>
          </p:cNvCxnSpPr>
          <p:nvPr/>
        </p:nvCxnSpPr>
        <p:spPr>
          <a:xfrm flipV="1">
            <a:off x="1775520" y="3564611"/>
            <a:ext cx="833362" cy="5940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A4739E5-EA3D-4C82-8E72-97432681F666}"/>
              </a:ext>
            </a:extLst>
          </p:cNvPr>
          <p:cNvCxnSpPr>
            <a:cxnSpLocks/>
            <a:stCxn id="8" idx="3"/>
          </p:cNvCxnSpPr>
          <p:nvPr/>
        </p:nvCxnSpPr>
        <p:spPr>
          <a:xfrm>
            <a:off x="1775520" y="4158651"/>
            <a:ext cx="1460797" cy="4706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BCD1681-547D-4EFB-8583-07FA861F9BDF}"/>
              </a:ext>
            </a:extLst>
          </p:cNvPr>
          <p:cNvSpPr/>
          <p:nvPr/>
        </p:nvSpPr>
        <p:spPr>
          <a:xfrm>
            <a:off x="7486529" y="4256803"/>
            <a:ext cx="265656" cy="1989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535824C4-D211-437A-B05D-FE9EC25B232E}"/>
              </a:ext>
            </a:extLst>
          </p:cNvPr>
          <p:cNvCxnSpPr>
            <a:cxnSpLocks/>
          </p:cNvCxnSpPr>
          <p:nvPr/>
        </p:nvCxnSpPr>
        <p:spPr>
          <a:xfrm flipH="1">
            <a:off x="7843479" y="2106839"/>
            <a:ext cx="192392" cy="542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EFD8833-D2FA-4E0A-BF2B-66E0CB9571CF}"/>
              </a:ext>
            </a:extLst>
          </p:cNvPr>
          <p:cNvSpPr txBox="1"/>
          <p:nvPr/>
        </p:nvSpPr>
        <p:spPr>
          <a:xfrm>
            <a:off x="7939675" y="3857187"/>
            <a:ext cx="1569872" cy="600164"/>
          </a:xfrm>
          <a:prstGeom prst="rect">
            <a:avLst/>
          </a:prstGeom>
          <a:noFill/>
          <a:ln>
            <a:solidFill>
              <a:schemeClr val="tx1"/>
            </a:solidFill>
          </a:ln>
        </p:spPr>
        <p:txBody>
          <a:bodyPr wrap="square" rtlCol="0">
            <a:spAutoFit/>
          </a:bodyPr>
          <a:lstStyle/>
          <a:p>
            <a:r>
              <a:rPr lang="en-US" sz="1100" dirty="0"/>
              <a:t>Please click on pencil icon to add statistics for your club to the form</a:t>
            </a:r>
          </a:p>
        </p:txBody>
      </p:sp>
      <p:pic>
        <p:nvPicPr>
          <p:cNvPr id="24" name="Picture 23">
            <a:extLst>
              <a:ext uri="{FF2B5EF4-FFF2-40B4-BE49-F238E27FC236}">
                <a16:creationId xmlns:a16="http://schemas.microsoft.com/office/drawing/2014/main" id="{E25C14CC-6D11-414F-9D74-D2901BFAED65}"/>
              </a:ext>
            </a:extLst>
          </p:cNvPr>
          <p:cNvPicPr>
            <a:picLocks noChangeAspect="1"/>
          </p:cNvPicPr>
          <p:nvPr/>
        </p:nvPicPr>
        <p:blipFill>
          <a:blip r:embed="rId3"/>
          <a:stretch>
            <a:fillRect/>
          </a:stretch>
        </p:blipFill>
        <p:spPr>
          <a:xfrm>
            <a:off x="9261448" y="4664502"/>
            <a:ext cx="2434029" cy="1715636"/>
          </a:xfrm>
          <a:prstGeom prst="rect">
            <a:avLst/>
          </a:prstGeom>
        </p:spPr>
      </p:pic>
      <p:cxnSp>
        <p:nvCxnSpPr>
          <p:cNvPr id="26" name="Straight Arrow Connector 25">
            <a:extLst>
              <a:ext uri="{FF2B5EF4-FFF2-40B4-BE49-F238E27FC236}">
                <a16:creationId xmlns:a16="http://schemas.microsoft.com/office/drawing/2014/main" id="{28C07A00-F964-4D96-AF22-1F8E769EBC4E}"/>
              </a:ext>
            </a:extLst>
          </p:cNvPr>
          <p:cNvCxnSpPr>
            <a:stCxn id="23" idx="2"/>
          </p:cNvCxnSpPr>
          <p:nvPr/>
        </p:nvCxnSpPr>
        <p:spPr>
          <a:xfrm>
            <a:off x="8724611" y="4457351"/>
            <a:ext cx="536837" cy="8043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35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Step 6 | Insurance</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3582" y="1412776"/>
            <a:ext cx="741997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631504" y="3861048"/>
            <a:ext cx="7128791"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8963557" y="3429001"/>
            <a:ext cx="1452923" cy="2092881"/>
          </a:xfrm>
          <a:prstGeom prst="rect">
            <a:avLst/>
          </a:prstGeom>
          <a:noFill/>
          <a:ln>
            <a:solidFill>
              <a:schemeClr val="tx1"/>
            </a:solidFill>
          </a:ln>
        </p:spPr>
        <p:txBody>
          <a:bodyPr wrap="square" rtlCol="0">
            <a:spAutoFit/>
          </a:bodyPr>
          <a:lstStyle/>
          <a:p>
            <a:r>
              <a:rPr lang="en-AU" sz="1000" dirty="0"/>
              <a:t>Depending on your selection, your club will only see either 6-1 Insurance Opt-Out Page or 6-2 Insurance Opt-In page after you select the Next button on this page. </a:t>
            </a:r>
          </a:p>
          <a:p>
            <a:endParaRPr lang="en-AU" sz="1000" dirty="0"/>
          </a:p>
          <a:p>
            <a:r>
              <a:rPr lang="en-AU" sz="1000" dirty="0"/>
              <a:t>Also please allow the next page to fully load as there may be a lag with this functionality.</a:t>
            </a:r>
          </a:p>
        </p:txBody>
      </p:sp>
      <p:cxnSp>
        <p:nvCxnSpPr>
          <p:cNvPr id="7" name="Straight Arrow Connector 6"/>
          <p:cNvCxnSpPr>
            <a:stCxn id="5" idx="1"/>
          </p:cNvCxnSpPr>
          <p:nvPr/>
        </p:nvCxnSpPr>
        <p:spPr>
          <a:xfrm flipH="1" flipV="1">
            <a:off x="8760296" y="4221089"/>
            <a:ext cx="203260" cy="2543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328248" y="2060848"/>
            <a:ext cx="562572" cy="3803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9394952" y="2348880"/>
            <a:ext cx="1080119" cy="400110"/>
          </a:xfrm>
          <a:prstGeom prst="rect">
            <a:avLst/>
          </a:prstGeom>
          <a:noFill/>
          <a:ln>
            <a:solidFill>
              <a:schemeClr val="tx1"/>
            </a:solidFill>
          </a:ln>
        </p:spPr>
        <p:txBody>
          <a:bodyPr wrap="square" rtlCol="0">
            <a:spAutoFit/>
          </a:bodyPr>
          <a:lstStyle/>
          <a:p>
            <a:r>
              <a:rPr lang="en-AU" sz="1000" dirty="0"/>
              <a:t>Please click here for help</a:t>
            </a:r>
          </a:p>
        </p:txBody>
      </p:sp>
      <p:cxnSp>
        <p:nvCxnSpPr>
          <p:cNvPr id="13" name="Straight Arrow Connector 12"/>
          <p:cNvCxnSpPr/>
          <p:nvPr/>
        </p:nvCxnSpPr>
        <p:spPr>
          <a:xfrm flipH="1" flipV="1">
            <a:off x="8898297" y="2348880"/>
            <a:ext cx="496655" cy="2003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139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Contents</a:t>
            </a:r>
          </a:p>
        </p:txBody>
      </p:sp>
      <p:sp>
        <p:nvSpPr>
          <p:cNvPr id="3" name="Content Placeholder 2"/>
          <p:cNvSpPr>
            <a:spLocks noGrp="1"/>
          </p:cNvSpPr>
          <p:nvPr>
            <p:ph idx="1"/>
          </p:nvPr>
        </p:nvSpPr>
        <p:spPr/>
        <p:txBody>
          <a:bodyPr/>
          <a:lstStyle/>
          <a:p>
            <a:r>
              <a:rPr lang="en-AU" sz="1600" b="1" dirty="0"/>
              <a:t>Online Club Affiliation Renewals</a:t>
            </a:r>
          </a:p>
          <a:p>
            <a:pPr lvl="1">
              <a:buBlip>
                <a:blip r:embed="rId2"/>
              </a:buBlip>
            </a:pPr>
            <a:r>
              <a:rPr lang="en-AU" sz="1600" dirty="0"/>
              <a:t>Process Overview</a:t>
            </a:r>
          </a:p>
          <a:p>
            <a:pPr lvl="1">
              <a:buBlip>
                <a:blip r:embed="rId2"/>
              </a:buBlip>
            </a:pPr>
            <a:r>
              <a:rPr lang="en-AU" sz="1600" dirty="0"/>
              <a:t>Club Admin Process</a:t>
            </a:r>
          </a:p>
          <a:p>
            <a:pPr lvl="1">
              <a:buBlip>
                <a:blip r:embed="rId2"/>
              </a:buBlip>
            </a:pPr>
            <a:r>
              <a:rPr lang="en-AU" sz="1600" dirty="0"/>
              <a:t>State Association Process</a:t>
            </a:r>
          </a:p>
          <a:p>
            <a:pPr lvl="1">
              <a:buBlip>
                <a:blip r:embed="rId2"/>
              </a:buBlip>
            </a:pPr>
            <a:r>
              <a:rPr lang="en-AU" sz="1600" dirty="0"/>
              <a:t>Help &amp; Feedback Resources</a:t>
            </a:r>
          </a:p>
          <a:p>
            <a:pPr marL="457200" lvl="1" indent="0">
              <a:buNone/>
            </a:pPr>
            <a:endParaRPr lang="en-AU" sz="1600" dirty="0"/>
          </a:p>
        </p:txBody>
      </p:sp>
    </p:spTree>
    <p:extLst>
      <p:ext uri="{BB962C8B-B14F-4D97-AF65-F5344CB8AC3E}">
        <p14:creationId xmlns:p14="http://schemas.microsoft.com/office/powerpoint/2010/main" val="531454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Step 6-1 | Insurance Opt In </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4961" y="1268761"/>
            <a:ext cx="5468386" cy="4896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392144" y="3415912"/>
            <a:ext cx="3096344" cy="230832"/>
          </a:xfrm>
          <a:prstGeom prst="rect">
            <a:avLst/>
          </a:prstGeom>
          <a:solidFill>
            <a:schemeClr val="bg1"/>
          </a:solidFill>
          <a:ln>
            <a:solidFill>
              <a:schemeClr val="tx1"/>
            </a:solidFill>
          </a:ln>
        </p:spPr>
        <p:txBody>
          <a:bodyPr wrap="square" rtlCol="0">
            <a:spAutoFit/>
          </a:bodyPr>
          <a:lstStyle/>
          <a:p>
            <a:pPr>
              <a:spcAft>
                <a:spcPts val="600"/>
              </a:spcAft>
            </a:pPr>
            <a:r>
              <a:rPr lang="en-AU" sz="900" dirty="0"/>
              <a:t>Supporting documentation is now uploaded in Step 8.</a:t>
            </a:r>
          </a:p>
        </p:txBody>
      </p:sp>
      <p:sp>
        <p:nvSpPr>
          <p:cNvPr id="6" name="TextBox 5"/>
          <p:cNvSpPr txBox="1"/>
          <p:nvPr/>
        </p:nvSpPr>
        <p:spPr>
          <a:xfrm>
            <a:off x="7789602" y="4823956"/>
            <a:ext cx="2698887" cy="369332"/>
          </a:xfrm>
          <a:prstGeom prst="rect">
            <a:avLst/>
          </a:prstGeom>
          <a:solidFill>
            <a:schemeClr val="bg1"/>
          </a:solidFill>
          <a:ln>
            <a:solidFill>
              <a:schemeClr val="tx1"/>
            </a:solidFill>
          </a:ln>
        </p:spPr>
        <p:txBody>
          <a:bodyPr wrap="square" rtlCol="0">
            <a:spAutoFit/>
          </a:bodyPr>
          <a:lstStyle/>
          <a:p>
            <a:pPr>
              <a:spcAft>
                <a:spcPts val="600"/>
              </a:spcAft>
            </a:pPr>
            <a:r>
              <a:rPr lang="en-AU" sz="900" dirty="0"/>
              <a:t>Next button will be available when the club declaration is checked</a:t>
            </a:r>
          </a:p>
        </p:txBody>
      </p:sp>
      <p:sp>
        <p:nvSpPr>
          <p:cNvPr id="3" name="Rectangle 2"/>
          <p:cNvSpPr/>
          <p:nvPr/>
        </p:nvSpPr>
        <p:spPr>
          <a:xfrm>
            <a:off x="1680489" y="3735034"/>
            <a:ext cx="5308865" cy="8460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6036005" y="5794313"/>
            <a:ext cx="1162664" cy="5205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Straight Arrow Connector 8"/>
          <p:cNvCxnSpPr/>
          <p:nvPr/>
        </p:nvCxnSpPr>
        <p:spPr>
          <a:xfrm flipH="1">
            <a:off x="6989354" y="3645024"/>
            <a:ext cx="402795" cy="1800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7" idx="3"/>
          </p:cNvCxnSpPr>
          <p:nvPr/>
        </p:nvCxnSpPr>
        <p:spPr>
          <a:xfrm flipH="1">
            <a:off x="7198669" y="5193289"/>
            <a:ext cx="1129580" cy="8612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744073" y="1747713"/>
            <a:ext cx="245281" cy="252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p:cNvSpPr txBox="1"/>
          <p:nvPr/>
        </p:nvSpPr>
        <p:spPr>
          <a:xfrm>
            <a:off x="7450736" y="868650"/>
            <a:ext cx="1080119" cy="400110"/>
          </a:xfrm>
          <a:prstGeom prst="rect">
            <a:avLst/>
          </a:prstGeom>
          <a:noFill/>
          <a:ln>
            <a:solidFill>
              <a:schemeClr val="tx1"/>
            </a:solidFill>
          </a:ln>
        </p:spPr>
        <p:txBody>
          <a:bodyPr wrap="square" rtlCol="0">
            <a:spAutoFit/>
          </a:bodyPr>
          <a:lstStyle/>
          <a:p>
            <a:r>
              <a:rPr lang="en-AU" sz="1000" dirty="0"/>
              <a:t>Please click here for help</a:t>
            </a:r>
          </a:p>
        </p:txBody>
      </p:sp>
      <p:cxnSp>
        <p:nvCxnSpPr>
          <p:cNvPr id="18" name="Straight Arrow Connector 17"/>
          <p:cNvCxnSpPr>
            <a:stCxn id="17" idx="1"/>
            <a:endCxn id="16" idx="3"/>
          </p:cNvCxnSpPr>
          <p:nvPr/>
        </p:nvCxnSpPr>
        <p:spPr>
          <a:xfrm flipH="1">
            <a:off x="6989353" y="1068705"/>
            <a:ext cx="461382" cy="8050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399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F2E7A9-72BF-408C-8B0B-BDF295CF93C2}"/>
              </a:ext>
            </a:extLst>
          </p:cNvPr>
          <p:cNvPicPr>
            <a:picLocks noChangeAspect="1"/>
          </p:cNvPicPr>
          <p:nvPr/>
        </p:nvPicPr>
        <p:blipFill>
          <a:blip r:embed="rId2"/>
          <a:stretch>
            <a:fillRect/>
          </a:stretch>
        </p:blipFill>
        <p:spPr>
          <a:xfrm>
            <a:off x="838200" y="1526583"/>
            <a:ext cx="5488034" cy="4380482"/>
          </a:xfrm>
          <a:prstGeom prst="rect">
            <a:avLst/>
          </a:prstGeom>
        </p:spPr>
      </p:pic>
      <p:sp>
        <p:nvSpPr>
          <p:cNvPr id="2" name="Title 1"/>
          <p:cNvSpPr>
            <a:spLocks noGrp="1"/>
          </p:cNvSpPr>
          <p:nvPr>
            <p:ph type="title"/>
          </p:nvPr>
        </p:nvSpPr>
        <p:spPr/>
        <p:txBody>
          <a:bodyPr/>
          <a:lstStyle/>
          <a:p>
            <a:r>
              <a:rPr lang="en-AU" dirty="0"/>
              <a:t>Step 6-2 | Insurance Opt-Out</a:t>
            </a:r>
            <a:br>
              <a:rPr lang="en-AU" dirty="0"/>
            </a:br>
            <a:r>
              <a:rPr lang="en-AU" dirty="0"/>
              <a:t>(Top of Page)</a:t>
            </a:r>
          </a:p>
        </p:txBody>
      </p:sp>
      <p:sp>
        <p:nvSpPr>
          <p:cNvPr id="5" name="Down Arrow 4"/>
          <p:cNvSpPr/>
          <p:nvPr/>
        </p:nvSpPr>
        <p:spPr>
          <a:xfrm>
            <a:off x="7680176" y="4797152"/>
            <a:ext cx="576064" cy="1440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8256240" y="4797152"/>
            <a:ext cx="2088232" cy="338554"/>
          </a:xfrm>
          <a:prstGeom prst="rect">
            <a:avLst/>
          </a:prstGeom>
          <a:noFill/>
        </p:spPr>
        <p:txBody>
          <a:bodyPr wrap="square" rtlCol="0">
            <a:spAutoFit/>
          </a:bodyPr>
          <a:lstStyle/>
          <a:p>
            <a:r>
              <a:rPr lang="en-AU" sz="1600" dirty="0"/>
              <a:t>Scroll down page</a:t>
            </a:r>
          </a:p>
        </p:txBody>
      </p:sp>
      <p:sp>
        <p:nvSpPr>
          <p:cNvPr id="9" name="Rectangle 8"/>
          <p:cNvSpPr/>
          <p:nvPr/>
        </p:nvSpPr>
        <p:spPr>
          <a:xfrm>
            <a:off x="6113239" y="1815715"/>
            <a:ext cx="346548" cy="252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6921042" y="1741674"/>
            <a:ext cx="1080119" cy="400110"/>
          </a:xfrm>
          <a:prstGeom prst="rect">
            <a:avLst/>
          </a:prstGeom>
          <a:noFill/>
          <a:ln>
            <a:solidFill>
              <a:schemeClr val="tx1"/>
            </a:solidFill>
          </a:ln>
        </p:spPr>
        <p:txBody>
          <a:bodyPr wrap="square" rtlCol="0">
            <a:spAutoFit/>
          </a:bodyPr>
          <a:lstStyle/>
          <a:p>
            <a:r>
              <a:rPr lang="en-AU" sz="1000" dirty="0"/>
              <a:t>Please click here for help</a:t>
            </a:r>
          </a:p>
        </p:txBody>
      </p:sp>
      <p:cxnSp>
        <p:nvCxnSpPr>
          <p:cNvPr id="11" name="Straight Arrow Connector 10"/>
          <p:cNvCxnSpPr>
            <a:stCxn id="10" idx="1"/>
            <a:endCxn id="9" idx="3"/>
          </p:cNvCxnSpPr>
          <p:nvPr/>
        </p:nvCxnSpPr>
        <p:spPr>
          <a:xfrm flipH="1">
            <a:off x="6459787" y="1941729"/>
            <a:ext cx="46125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892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jiacobozzi\Desktop\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097" y="2097463"/>
            <a:ext cx="7659688" cy="36385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a:t>Step 6-2 | Insurance Opt-Out</a:t>
            </a:r>
            <a:br>
              <a:rPr lang="en-AU" dirty="0"/>
            </a:br>
            <a:r>
              <a:rPr lang="en-AU" dirty="0"/>
              <a:t>(Bottom of Page)</a:t>
            </a:r>
          </a:p>
        </p:txBody>
      </p:sp>
      <p:sp>
        <p:nvSpPr>
          <p:cNvPr id="4" name="TextBox 3"/>
          <p:cNvSpPr txBox="1"/>
          <p:nvPr/>
        </p:nvSpPr>
        <p:spPr>
          <a:xfrm>
            <a:off x="7814940" y="1786557"/>
            <a:ext cx="2698887" cy="230832"/>
          </a:xfrm>
          <a:prstGeom prst="rect">
            <a:avLst/>
          </a:prstGeom>
          <a:solidFill>
            <a:schemeClr val="bg1"/>
          </a:solidFill>
          <a:ln>
            <a:solidFill>
              <a:schemeClr val="tx1"/>
            </a:solidFill>
          </a:ln>
        </p:spPr>
        <p:txBody>
          <a:bodyPr wrap="square" rtlCol="0">
            <a:spAutoFit/>
          </a:bodyPr>
          <a:lstStyle/>
          <a:p>
            <a:pPr>
              <a:spcAft>
                <a:spcPts val="600"/>
              </a:spcAft>
            </a:pPr>
            <a:r>
              <a:rPr lang="en-AU" sz="900" dirty="0"/>
              <a:t>Supporting documentation is now uploaded in Step 8.</a:t>
            </a:r>
          </a:p>
        </p:txBody>
      </p:sp>
      <p:sp>
        <p:nvSpPr>
          <p:cNvPr id="6" name="TextBox 5"/>
          <p:cNvSpPr txBox="1"/>
          <p:nvPr/>
        </p:nvSpPr>
        <p:spPr>
          <a:xfrm>
            <a:off x="4684080" y="5129207"/>
            <a:ext cx="2698887" cy="369332"/>
          </a:xfrm>
          <a:prstGeom prst="rect">
            <a:avLst/>
          </a:prstGeom>
          <a:solidFill>
            <a:schemeClr val="bg1"/>
          </a:solidFill>
          <a:ln>
            <a:solidFill>
              <a:schemeClr val="tx1"/>
            </a:solidFill>
          </a:ln>
        </p:spPr>
        <p:txBody>
          <a:bodyPr wrap="square" rtlCol="0">
            <a:spAutoFit/>
          </a:bodyPr>
          <a:lstStyle/>
          <a:p>
            <a:pPr>
              <a:spcAft>
                <a:spcPts val="600"/>
              </a:spcAft>
            </a:pPr>
            <a:r>
              <a:rPr lang="en-AU" sz="900" dirty="0"/>
              <a:t>Next button will be available when the insurance opt-out declaration is checked</a:t>
            </a:r>
          </a:p>
        </p:txBody>
      </p:sp>
      <p:sp>
        <p:nvSpPr>
          <p:cNvPr id="7" name="Rectangle 6"/>
          <p:cNvSpPr/>
          <p:nvPr/>
        </p:nvSpPr>
        <p:spPr>
          <a:xfrm>
            <a:off x="1775521" y="2647440"/>
            <a:ext cx="7289115" cy="421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8013667" y="5097417"/>
            <a:ext cx="1298118" cy="4329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Straight Arrow Connector 8"/>
          <p:cNvCxnSpPr>
            <a:stCxn id="4" idx="2"/>
          </p:cNvCxnSpPr>
          <p:nvPr/>
        </p:nvCxnSpPr>
        <p:spPr>
          <a:xfrm flipH="1">
            <a:off x="8616281" y="2017390"/>
            <a:ext cx="548102" cy="6300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3"/>
            <a:endCxn id="8" idx="1"/>
          </p:cNvCxnSpPr>
          <p:nvPr/>
        </p:nvCxnSpPr>
        <p:spPr>
          <a:xfrm>
            <a:off x="7382967" y="5313874"/>
            <a:ext cx="630701"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834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62CB52-5F7D-4EC4-B4DB-EDF7B165ABFB}"/>
              </a:ext>
            </a:extLst>
          </p:cNvPr>
          <p:cNvPicPr>
            <a:picLocks noChangeAspect="1"/>
          </p:cNvPicPr>
          <p:nvPr/>
        </p:nvPicPr>
        <p:blipFill>
          <a:blip r:embed="rId2"/>
          <a:stretch>
            <a:fillRect/>
          </a:stretch>
        </p:blipFill>
        <p:spPr>
          <a:xfrm>
            <a:off x="827213" y="1883595"/>
            <a:ext cx="6227571" cy="4421061"/>
          </a:xfrm>
          <a:prstGeom prst="rect">
            <a:avLst/>
          </a:prstGeom>
        </p:spPr>
      </p:pic>
      <p:sp>
        <p:nvSpPr>
          <p:cNvPr id="2" name="Title 1"/>
          <p:cNvSpPr>
            <a:spLocks noGrp="1"/>
          </p:cNvSpPr>
          <p:nvPr>
            <p:ph type="title"/>
          </p:nvPr>
        </p:nvSpPr>
        <p:spPr/>
        <p:txBody>
          <a:bodyPr/>
          <a:lstStyle/>
          <a:p>
            <a:r>
              <a:rPr lang="en-AU" sz="2800" dirty="0"/>
              <a:t>Step 6-3 | Workers Compensation &amp; General Building / Equipment Insurance / Music Licences</a:t>
            </a:r>
          </a:p>
        </p:txBody>
      </p:sp>
      <p:sp>
        <p:nvSpPr>
          <p:cNvPr id="6" name="Rectangle 5"/>
          <p:cNvSpPr/>
          <p:nvPr/>
        </p:nvSpPr>
        <p:spPr>
          <a:xfrm>
            <a:off x="6726444" y="2312876"/>
            <a:ext cx="346548" cy="252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8760297" y="2564904"/>
            <a:ext cx="1080119" cy="400110"/>
          </a:xfrm>
          <a:prstGeom prst="rect">
            <a:avLst/>
          </a:prstGeom>
          <a:noFill/>
          <a:ln>
            <a:solidFill>
              <a:schemeClr val="tx1"/>
            </a:solidFill>
          </a:ln>
        </p:spPr>
        <p:txBody>
          <a:bodyPr wrap="square" rtlCol="0">
            <a:spAutoFit/>
          </a:bodyPr>
          <a:lstStyle/>
          <a:p>
            <a:r>
              <a:rPr lang="en-AU" sz="1000" dirty="0"/>
              <a:t>Please click here for help</a:t>
            </a:r>
          </a:p>
        </p:txBody>
      </p:sp>
      <p:cxnSp>
        <p:nvCxnSpPr>
          <p:cNvPr id="8" name="Straight Arrow Connector 7"/>
          <p:cNvCxnSpPr>
            <a:stCxn id="7" idx="1"/>
            <a:endCxn id="6" idx="3"/>
          </p:cNvCxnSpPr>
          <p:nvPr/>
        </p:nvCxnSpPr>
        <p:spPr>
          <a:xfrm flipH="1" flipV="1">
            <a:off x="7072992" y="2438891"/>
            <a:ext cx="1687304" cy="3260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38200" y="3232414"/>
            <a:ext cx="2592288"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7109408" y="3592454"/>
            <a:ext cx="2038735" cy="553998"/>
          </a:xfrm>
          <a:prstGeom prst="rect">
            <a:avLst/>
          </a:prstGeom>
          <a:noFill/>
          <a:ln>
            <a:solidFill>
              <a:schemeClr val="tx1"/>
            </a:solidFill>
          </a:ln>
        </p:spPr>
        <p:txBody>
          <a:bodyPr wrap="square" rtlCol="0">
            <a:spAutoFit/>
          </a:bodyPr>
          <a:lstStyle/>
          <a:p>
            <a:r>
              <a:rPr lang="en-AU" sz="1000" dirty="0"/>
              <a:t>If yes is selected, you must write the policy number in the field below.</a:t>
            </a:r>
          </a:p>
        </p:txBody>
      </p:sp>
      <p:cxnSp>
        <p:nvCxnSpPr>
          <p:cNvPr id="12" name="Straight Arrow Connector 11"/>
          <p:cNvCxnSpPr>
            <a:cxnSpLocks/>
          </p:cNvCxnSpPr>
          <p:nvPr/>
        </p:nvCxnSpPr>
        <p:spPr>
          <a:xfrm flipH="1" flipV="1">
            <a:off x="3485112" y="3592454"/>
            <a:ext cx="3587880" cy="1553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E273F24-0460-461B-A05F-45443AC0C774}"/>
              </a:ext>
            </a:extLst>
          </p:cNvPr>
          <p:cNvSpPr txBox="1"/>
          <p:nvPr/>
        </p:nvSpPr>
        <p:spPr>
          <a:xfrm>
            <a:off x="7916644" y="5176547"/>
            <a:ext cx="2038735" cy="553998"/>
          </a:xfrm>
          <a:prstGeom prst="rect">
            <a:avLst/>
          </a:prstGeom>
          <a:noFill/>
          <a:ln>
            <a:solidFill>
              <a:schemeClr val="tx1"/>
            </a:solidFill>
          </a:ln>
        </p:spPr>
        <p:txBody>
          <a:bodyPr wrap="square" rtlCol="0">
            <a:spAutoFit/>
          </a:bodyPr>
          <a:lstStyle/>
          <a:p>
            <a:r>
              <a:rPr lang="en-AU" sz="1000" dirty="0" err="1"/>
              <a:t>OneMusic</a:t>
            </a:r>
            <a:r>
              <a:rPr lang="en-AU" sz="1000" dirty="0"/>
              <a:t> Licence opt in will be available later in January 2020.  This is not available currently.</a:t>
            </a:r>
          </a:p>
        </p:txBody>
      </p:sp>
      <p:sp>
        <p:nvSpPr>
          <p:cNvPr id="14" name="Rectangle 13">
            <a:extLst>
              <a:ext uri="{FF2B5EF4-FFF2-40B4-BE49-F238E27FC236}">
                <a16:creationId xmlns:a16="http://schemas.microsoft.com/office/drawing/2014/main" id="{F31145F7-48B5-493E-AB70-0B70298581DF}"/>
              </a:ext>
            </a:extLst>
          </p:cNvPr>
          <p:cNvSpPr/>
          <p:nvPr/>
        </p:nvSpPr>
        <p:spPr>
          <a:xfrm>
            <a:off x="838200" y="5008441"/>
            <a:ext cx="6216584" cy="888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 name="Straight Arrow Connector 14">
            <a:extLst>
              <a:ext uri="{FF2B5EF4-FFF2-40B4-BE49-F238E27FC236}">
                <a16:creationId xmlns:a16="http://schemas.microsoft.com/office/drawing/2014/main" id="{153F50C3-41B3-471A-ABF0-59930BF20100}"/>
              </a:ext>
            </a:extLst>
          </p:cNvPr>
          <p:cNvCxnSpPr>
            <a:cxnSpLocks/>
            <a:endCxn id="14" idx="3"/>
          </p:cNvCxnSpPr>
          <p:nvPr/>
        </p:nvCxnSpPr>
        <p:spPr>
          <a:xfrm flipH="1">
            <a:off x="7054784" y="5452773"/>
            <a:ext cx="86186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09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811A61-6B1E-4E6A-8CB6-3BF8B15D7FA4}"/>
              </a:ext>
            </a:extLst>
          </p:cNvPr>
          <p:cNvPicPr>
            <a:picLocks noChangeAspect="1"/>
          </p:cNvPicPr>
          <p:nvPr/>
        </p:nvPicPr>
        <p:blipFill>
          <a:blip r:embed="rId2"/>
          <a:stretch>
            <a:fillRect/>
          </a:stretch>
        </p:blipFill>
        <p:spPr>
          <a:xfrm>
            <a:off x="838200" y="1582532"/>
            <a:ext cx="5736673" cy="5068433"/>
          </a:xfrm>
          <a:prstGeom prst="rect">
            <a:avLst/>
          </a:prstGeom>
        </p:spPr>
      </p:pic>
      <p:sp>
        <p:nvSpPr>
          <p:cNvPr id="2" name="Title 1"/>
          <p:cNvSpPr>
            <a:spLocks noGrp="1"/>
          </p:cNvSpPr>
          <p:nvPr>
            <p:ph type="title"/>
          </p:nvPr>
        </p:nvSpPr>
        <p:spPr/>
        <p:txBody>
          <a:bodyPr/>
          <a:lstStyle/>
          <a:p>
            <a:r>
              <a:rPr lang="en-AU" dirty="0"/>
              <a:t>Step 7 | Club Affiliation Agreement (top of page)</a:t>
            </a:r>
          </a:p>
        </p:txBody>
      </p:sp>
      <p:sp>
        <p:nvSpPr>
          <p:cNvPr id="9" name="Rectangle 8"/>
          <p:cNvSpPr/>
          <p:nvPr/>
        </p:nvSpPr>
        <p:spPr>
          <a:xfrm>
            <a:off x="6186679" y="1795493"/>
            <a:ext cx="346548" cy="252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7075024" y="2227382"/>
            <a:ext cx="1080119" cy="400110"/>
          </a:xfrm>
          <a:prstGeom prst="rect">
            <a:avLst/>
          </a:prstGeom>
          <a:noFill/>
          <a:ln>
            <a:solidFill>
              <a:schemeClr val="tx1"/>
            </a:solidFill>
          </a:ln>
        </p:spPr>
        <p:txBody>
          <a:bodyPr wrap="square" rtlCol="0">
            <a:spAutoFit/>
          </a:bodyPr>
          <a:lstStyle/>
          <a:p>
            <a:r>
              <a:rPr lang="en-AU" sz="1000" dirty="0"/>
              <a:t>Please click here for help</a:t>
            </a:r>
          </a:p>
        </p:txBody>
      </p:sp>
      <p:cxnSp>
        <p:nvCxnSpPr>
          <p:cNvPr id="11" name="Straight Arrow Connector 10"/>
          <p:cNvCxnSpPr>
            <a:stCxn id="10" idx="1"/>
            <a:endCxn id="9" idx="3"/>
          </p:cNvCxnSpPr>
          <p:nvPr/>
        </p:nvCxnSpPr>
        <p:spPr>
          <a:xfrm flipH="1" flipV="1">
            <a:off x="6533227" y="1921507"/>
            <a:ext cx="541796" cy="5059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Down Arrow 11"/>
          <p:cNvSpPr/>
          <p:nvPr/>
        </p:nvSpPr>
        <p:spPr>
          <a:xfrm>
            <a:off x="7680176" y="4797152"/>
            <a:ext cx="576064" cy="1440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8256240" y="4797152"/>
            <a:ext cx="2088232" cy="338554"/>
          </a:xfrm>
          <a:prstGeom prst="rect">
            <a:avLst/>
          </a:prstGeom>
          <a:noFill/>
        </p:spPr>
        <p:txBody>
          <a:bodyPr wrap="square" rtlCol="0">
            <a:spAutoFit/>
          </a:bodyPr>
          <a:lstStyle/>
          <a:p>
            <a:r>
              <a:rPr lang="en-AU" sz="1600" dirty="0"/>
              <a:t>Scroll down page</a:t>
            </a:r>
          </a:p>
        </p:txBody>
      </p:sp>
    </p:spTree>
    <p:extLst>
      <p:ext uri="{BB962C8B-B14F-4D97-AF65-F5344CB8AC3E}">
        <p14:creationId xmlns:p14="http://schemas.microsoft.com/office/powerpoint/2010/main" val="1530821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FAE204-2A68-47F6-AE37-71FC497CFEBC}"/>
              </a:ext>
            </a:extLst>
          </p:cNvPr>
          <p:cNvPicPr>
            <a:picLocks noChangeAspect="1"/>
          </p:cNvPicPr>
          <p:nvPr/>
        </p:nvPicPr>
        <p:blipFill>
          <a:blip r:embed="rId2"/>
          <a:stretch>
            <a:fillRect/>
          </a:stretch>
        </p:blipFill>
        <p:spPr>
          <a:xfrm>
            <a:off x="949097" y="1832074"/>
            <a:ext cx="6085322" cy="4575694"/>
          </a:xfrm>
          <a:prstGeom prst="rect">
            <a:avLst/>
          </a:prstGeom>
        </p:spPr>
      </p:pic>
      <p:sp>
        <p:nvSpPr>
          <p:cNvPr id="2" name="Title 1"/>
          <p:cNvSpPr>
            <a:spLocks noGrp="1"/>
          </p:cNvSpPr>
          <p:nvPr>
            <p:ph type="title"/>
          </p:nvPr>
        </p:nvSpPr>
        <p:spPr/>
        <p:txBody>
          <a:bodyPr/>
          <a:lstStyle/>
          <a:p>
            <a:r>
              <a:rPr lang="en-AU" dirty="0"/>
              <a:t>Step 7 | Club Affiliation Agreement (middle of page)</a:t>
            </a:r>
          </a:p>
        </p:txBody>
      </p:sp>
      <p:sp>
        <p:nvSpPr>
          <p:cNvPr id="9" name="Down Arrow 11">
            <a:extLst>
              <a:ext uri="{FF2B5EF4-FFF2-40B4-BE49-F238E27FC236}">
                <a16:creationId xmlns:a16="http://schemas.microsoft.com/office/drawing/2014/main" id="{425E1634-1EFB-4A55-80D4-04CF7FB6CC6A}"/>
              </a:ext>
            </a:extLst>
          </p:cNvPr>
          <p:cNvSpPr/>
          <p:nvPr/>
        </p:nvSpPr>
        <p:spPr>
          <a:xfrm>
            <a:off x="7680176" y="4797152"/>
            <a:ext cx="576064" cy="1440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63D0E1BE-7526-48AB-8C2E-509D972E63E3}"/>
              </a:ext>
            </a:extLst>
          </p:cNvPr>
          <p:cNvSpPr txBox="1"/>
          <p:nvPr/>
        </p:nvSpPr>
        <p:spPr>
          <a:xfrm>
            <a:off x="8256240" y="4797152"/>
            <a:ext cx="2088232" cy="338554"/>
          </a:xfrm>
          <a:prstGeom prst="rect">
            <a:avLst/>
          </a:prstGeom>
          <a:noFill/>
        </p:spPr>
        <p:txBody>
          <a:bodyPr wrap="square" rtlCol="0">
            <a:spAutoFit/>
          </a:bodyPr>
          <a:lstStyle/>
          <a:p>
            <a:r>
              <a:rPr lang="en-AU" sz="1600" dirty="0"/>
              <a:t>Scroll down page</a:t>
            </a:r>
          </a:p>
        </p:txBody>
      </p:sp>
    </p:spTree>
    <p:extLst>
      <p:ext uri="{BB962C8B-B14F-4D97-AF65-F5344CB8AC3E}">
        <p14:creationId xmlns:p14="http://schemas.microsoft.com/office/powerpoint/2010/main" val="3540854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98E3-BE21-407C-BFE0-934D594A8317}"/>
              </a:ext>
            </a:extLst>
          </p:cNvPr>
          <p:cNvPicPr>
            <a:picLocks noChangeAspect="1"/>
          </p:cNvPicPr>
          <p:nvPr/>
        </p:nvPicPr>
        <p:blipFill>
          <a:blip r:embed="rId2"/>
          <a:stretch>
            <a:fillRect/>
          </a:stretch>
        </p:blipFill>
        <p:spPr>
          <a:xfrm>
            <a:off x="838200" y="1832074"/>
            <a:ext cx="7138629" cy="4687538"/>
          </a:xfrm>
          <a:prstGeom prst="rect">
            <a:avLst/>
          </a:prstGeom>
        </p:spPr>
      </p:pic>
      <p:sp>
        <p:nvSpPr>
          <p:cNvPr id="2" name="Title 1"/>
          <p:cNvSpPr>
            <a:spLocks noGrp="1"/>
          </p:cNvSpPr>
          <p:nvPr>
            <p:ph type="title"/>
          </p:nvPr>
        </p:nvSpPr>
        <p:spPr/>
        <p:txBody>
          <a:bodyPr/>
          <a:lstStyle/>
          <a:p>
            <a:r>
              <a:rPr lang="en-AU" dirty="0"/>
              <a:t>Step 7 | Club Affiliation Agreement (bottom of page)</a:t>
            </a:r>
          </a:p>
        </p:txBody>
      </p:sp>
      <p:sp>
        <p:nvSpPr>
          <p:cNvPr id="5" name="TextBox 4"/>
          <p:cNvSpPr txBox="1"/>
          <p:nvPr/>
        </p:nvSpPr>
        <p:spPr>
          <a:xfrm>
            <a:off x="8287748" y="5112189"/>
            <a:ext cx="2698887" cy="369332"/>
          </a:xfrm>
          <a:prstGeom prst="rect">
            <a:avLst/>
          </a:prstGeom>
          <a:solidFill>
            <a:schemeClr val="bg1"/>
          </a:solidFill>
          <a:ln>
            <a:solidFill>
              <a:schemeClr val="tx1"/>
            </a:solidFill>
          </a:ln>
        </p:spPr>
        <p:txBody>
          <a:bodyPr wrap="square" rtlCol="0">
            <a:spAutoFit/>
          </a:bodyPr>
          <a:lstStyle/>
          <a:p>
            <a:pPr>
              <a:spcAft>
                <a:spcPts val="600"/>
              </a:spcAft>
            </a:pPr>
            <a:r>
              <a:rPr lang="en-AU" sz="900" dirty="0"/>
              <a:t>Next button will be available when all agreements have been checked</a:t>
            </a:r>
          </a:p>
        </p:txBody>
      </p:sp>
      <p:sp>
        <p:nvSpPr>
          <p:cNvPr id="6" name="Rectangle 5"/>
          <p:cNvSpPr/>
          <p:nvPr/>
        </p:nvSpPr>
        <p:spPr>
          <a:xfrm>
            <a:off x="6954186" y="6107551"/>
            <a:ext cx="973521" cy="324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Arrow Connector 6"/>
          <p:cNvCxnSpPr>
            <a:cxnSpLocks/>
            <a:endCxn id="6" idx="3"/>
          </p:cNvCxnSpPr>
          <p:nvPr/>
        </p:nvCxnSpPr>
        <p:spPr>
          <a:xfrm flipH="1">
            <a:off x="7927707" y="5481521"/>
            <a:ext cx="1474753" cy="7881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630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jiacobozzi\Desktop\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941" y="1705511"/>
            <a:ext cx="6040438" cy="3943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a:t>Step 8 | Review &amp; Upload supporting documents (top of page)</a:t>
            </a:r>
          </a:p>
        </p:txBody>
      </p:sp>
      <p:sp>
        <p:nvSpPr>
          <p:cNvPr id="6" name="Rectangle 5"/>
          <p:cNvSpPr/>
          <p:nvPr/>
        </p:nvSpPr>
        <p:spPr>
          <a:xfrm>
            <a:off x="1991545" y="4027852"/>
            <a:ext cx="4554332" cy="2193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7381461" y="2258870"/>
            <a:ext cx="346548" cy="252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9408369" y="1360716"/>
            <a:ext cx="1080119" cy="400110"/>
          </a:xfrm>
          <a:prstGeom prst="rect">
            <a:avLst/>
          </a:prstGeom>
          <a:noFill/>
          <a:ln>
            <a:solidFill>
              <a:schemeClr val="tx1"/>
            </a:solidFill>
          </a:ln>
        </p:spPr>
        <p:txBody>
          <a:bodyPr wrap="square" rtlCol="0">
            <a:spAutoFit/>
          </a:bodyPr>
          <a:lstStyle/>
          <a:p>
            <a:r>
              <a:rPr lang="en-AU" sz="1000" dirty="0"/>
              <a:t>Please click here for help</a:t>
            </a:r>
          </a:p>
        </p:txBody>
      </p:sp>
      <p:cxnSp>
        <p:nvCxnSpPr>
          <p:cNvPr id="11" name="Straight Arrow Connector 10"/>
          <p:cNvCxnSpPr>
            <a:stCxn id="10" idx="1"/>
            <a:endCxn id="9" idx="3"/>
          </p:cNvCxnSpPr>
          <p:nvPr/>
        </p:nvCxnSpPr>
        <p:spPr>
          <a:xfrm flipH="1">
            <a:off x="7728010" y="1560772"/>
            <a:ext cx="1680359" cy="8241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Down Arrow 17"/>
          <p:cNvSpPr/>
          <p:nvPr/>
        </p:nvSpPr>
        <p:spPr>
          <a:xfrm>
            <a:off x="8832304" y="4797152"/>
            <a:ext cx="576064" cy="1440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p:cNvSpPr txBox="1"/>
          <p:nvPr/>
        </p:nvSpPr>
        <p:spPr>
          <a:xfrm>
            <a:off x="9408368" y="4797153"/>
            <a:ext cx="864096" cy="830997"/>
          </a:xfrm>
          <a:prstGeom prst="rect">
            <a:avLst/>
          </a:prstGeom>
          <a:noFill/>
        </p:spPr>
        <p:txBody>
          <a:bodyPr wrap="square" rtlCol="0">
            <a:spAutoFit/>
          </a:bodyPr>
          <a:lstStyle/>
          <a:p>
            <a:r>
              <a:rPr lang="en-AU" sz="1600" dirty="0"/>
              <a:t>Scroll down page</a:t>
            </a:r>
          </a:p>
        </p:txBody>
      </p:sp>
      <p:sp>
        <p:nvSpPr>
          <p:cNvPr id="25" name="TextBox 24"/>
          <p:cNvSpPr txBox="1"/>
          <p:nvPr/>
        </p:nvSpPr>
        <p:spPr>
          <a:xfrm>
            <a:off x="7303256" y="3429000"/>
            <a:ext cx="1673065" cy="400110"/>
          </a:xfrm>
          <a:prstGeom prst="rect">
            <a:avLst/>
          </a:prstGeom>
          <a:noFill/>
          <a:ln>
            <a:solidFill>
              <a:schemeClr val="tx1"/>
            </a:solidFill>
          </a:ln>
        </p:spPr>
        <p:txBody>
          <a:bodyPr wrap="square" rtlCol="0">
            <a:spAutoFit/>
          </a:bodyPr>
          <a:lstStyle/>
          <a:p>
            <a:r>
              <a:rPr lang="en-AU" sz="1000" dirty="0"/>
              <a:t>Sort the list by clicking on the row headers</a:t>
            </a:r>
          </a:p>
        </p:txBody>
      </p:sp>
      <p:sp>
        <p:nvSpPr>
          <p:cNvPr id="26" name="TextBox 25"/>
          <p:cNvSpPr txBox="1"/>
          <p:nvPr/>
        </p:nvSpPr>
        <p:spPr>
          <a:xfrm>
            <a:off x="8472265" y="3987368"/>
            <a:ext cx="1673065" cy="553998"/>
          </a:xfrm>
          <a:prstGeom prst="rect">
            <a:avLst/>
          </a:prstGeom>
          <a:noFill/>
          <a:ln>
            <a:solidFill>
              <a:schemeClr val="tx1"/>
            </a:solidFill>
          </a:ln>
        </p:spPr>
        <p:txBody>
          <a:bodyPr wrap="square" rtlCol="0">
            <a:spAutoFit/>
          </a:bodyPr>
          <a:lstStyle/>
          <a:p>
            <a:r>
              <a:rPr lang="en-AU" sz="1000" dirty="0"/>
              <a:t>Please click on the links to download or remove a document</a:t>
            </a:r>
          </a:p>
        </p:txBody>
      </p:sp>
      <p:sp>
        <p:nvSpPr>
          <p:cNvPr id="27" name="TextBox 26"/>
          <p:cNvSpPr txBox="1"/>
          <p:nvPr/>
        </p:nvSpPr>
        <p:spPr>
          <a:xfrm>
            <a:off x="6544930" y="5628150"/>
            <a:ext cx="1673065" cy="246221"/>
          </a:xfrm>
          <a:prstGeom prst="rect">
            <a:avLst/>
          </a:prstGeom>
          <a:noFill/>
          <a:ln>
            <a:solidFill>
              <a:schemeClr val="tx1"/>
            </a:solidFill>
          </a:ln>
        </p:spPr>
        <p:txBody>
          <a:bodyPr wrap="square" rtlCol="0">
            <a:spAutoFit/>
          </a:bodyPr>
          <a:lstStyle/>
          <a:p>
            <a:r>
              <a:rPr lang="en-AU" sz="1000" dirty="0"/>
              <a:t>Upload documents here</a:t>
            </a:r>
          </a:p>
        </p:txBody>
      </p:sp>
      <p:sp>
        <p:nvSpPr>
          <p:cNvPr id="28" name="Rectangle 27"/>
          <p:cNvSpPr/>
          <p:nvPr/>
        </p:nvSpPr>
        <p:spPr>
          <a:xfrm>
            <a:off x="6456040" y="4264368"/>
            <a:ext cx="1152128" cy="2769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p:cNvSpPr/>
          <p:nvPr/>
        </p:nvSpPr>
        <p:spPr>
          <a:xfrm>
            <a:off x="1919536" y="4935651"/>
            <a:ext cx="2520280" cy="8156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0" name="Straight Arrow Connector 29"/>
          <p:cNvCxnSpPr/>
          <p:nvPr/>
        </p:nvCxnSpPr>
        <p:spPr>
          <a:xfrm flipH="1">
            <a:off x="6023993" y="3629056"/>
            <a:ext cx="1279263" cy="5084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8" idx="3"/>
          </p:cNvCxnSpPr>
          <p:nvPr/>
        </p:nvCxnSpPr>
        <p:spPr>
          <a:xfrm flipH="1">
            <a:off x="7608168" y="4289933"/>
            <a:ext cx="864098" cy="1129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4295801" y="5212651"/>
            <a:ext cx="2250077" cy="5386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094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89C507-B6C3-493F-85A0-ED1527CC0454}"/>
              </a:ext>
            </a:extLst>
          </p:cNvPr>
          <p:cNvPicPr>
            <a:picLocks noChangeAspect="1"/>
          </p:cNvPicPr>
          <p:nvPr/>
        </p:nvPicPr>
        <p:blipFill>
          <a:blip r:embed="rId2"/>
          <a:stretch>
            <a:fillRect/>
          </a:stretch>
        </p:blipFill>
        <p:spPr>
          <a:xfrm>
            <a:off x="522312" y="2238981"/>
            <a:ext cx="7235039" cy="3606828"/>
          </a:xfrm>
          <a:prstGeom prst="rect">
            <a:avLst/>
          </a:prstGeom>
        </p:spPr>
      </p:pic>
      <p:sp>
        <p:nvSpPr>
          <p:cNvPr id="2" name="Title 1"/>
          <p:cNvSpPr>
            <a:spLocks noGrp="1"/>
          </p:cNvSpPr>
          <p:nvPr>
            <p:ph type="title"/>
          </p:nvPr>
        </p:nvSpPr>
        <p:spPr/>
        <p:txBody>
          <a:bodyPr/>
          <a:lstStyle/>
          <a:p>
            <a:r>
              <a:rPr lang="en-AU" dirty="0"/>
              <a:t>Step 8 | Review &amp; Upload supporting documents </a:t>
            </a:r>
            <a:br>
              <a:rPr lang="en-AU" dirty="0"/>
            </a:br>
            <a:r>
              <a:rPr lang="en-AU" dirty="0"/>
              <a:t>(bottom of page)</a:t>
            </a:r>
          </a:p>
        </p:txBody>
      </p:sp>
      <p:sp>
        <p:nvSpPr>
          <p:cNvPr id="7" name="TextBox 6"/>
          <p:cNvSpPr txBox="1"/>
          <p:nvPr/>
        </p:nvSpPr>
        <p:spPr>
          <a:xfrm>
            <a:off x="7952973" y="4111189"/>
            <a:ext cx="2698887" cy="507831"/>
          </a:xfrm>
          <a:prstGeom prst="rect">
            <a:avLst/>
          </a:prstGeom>
          <a:solidFill>
            <a:schemeClr val="bg1"/>
          </a:solidFill>
          <a:ln>
            <a:solidFill>
              <a:schemeClr val="tx1"/>
            </a:solidFill>
          </a:ln>
        </p:spPr>
        <p:txBody>
          <a:bodyPr wrap="square" rtlCol="0">
            <a:spAutoFit/>
          </a:bodyPr>
          <a:lstStyle/>
          <a:p>
            <a:pPr>
              <a:spcAft>
                <a:spcPts val="600"/>
              </a:spcAft>
            </a:pPr>
            <a:r>
              <a:rPr lang="en-AU" sz="900" dirty="0"/>
              <a:t>This Submit Button will trigger an email confirmation and for the application to be in pending approval state for State Associations.</a:t>
            </a:r>
          </a:p>
        </p:txBody>
      </p:sp>
      <p:sp>
        <p:nvSpPr>
          <p:cNvPr id="8" name="TextBox 7"/>
          <p:cNvSpPr txBox="1"/>
          <p:nvPr/>
        </p:nvSpPr>
        <p:spPr>
          <a:xfrm>
            <a:off x="8992264" y="2114769"/>
            <a:ext cx="1080119" cy="553998"/>
          </a:xfrm>
          <a:prstGeom prst="rect">
            <a:avLst/>
          </a:prstGeom>
          <a:noFill/>
          <a:ln>
            <a:solidFill>
              <a:schemeClr val="tx1"/>
            </a:solidFill>
          </a:ln>
        </p:spPr>
        <p:txBody>
          <a:bodyPr wrap="square" rtlCol="0">
            <a:spAutoFit/>
          </a:bodyPr>
          <a:lstStyle/>
          <a:p>
            <a:r>
              <a:rPr lang="en-AU" sz="1000" dirty="0"/>
              <a:t>Info about  what needs to be uploaded.</a:t>
            </a:r>
          </a:p>
        </p:txBody>
      </p:sp>
      <p:cxnSp>
        <p:nvCxnSpPr>
          <p:cNvPr id="9" name="Straight Arrow Connector 8"/>
          <p:cNvCxnSpPr>
            <a:stCxn id="8" idx="1"/>
          </p:cNvCxnSpPr>
          <p:nvPr/>
        </p:nvCxnSpPr>
        <p:spPr>
          <a:xfrm flipH="1">
            <a:off x="7608169" y="2391769"/>
            <a:ext cx="1384095" cy="11463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H="1">
            <a:off x="7752185" y="4619019"/>
            <a:ext cx="1456102" cy="10456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Rectangle 12"/>
          <p:cNvSpPr/>
          <p:nvPr/>
        </p:nvSpPr>
        <p:spPr>
          <a:xfrm>
            <a:off x="7248128" y="5517232"/>
            <a:ext cx="50405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68884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Email Confirmations</a:t>
            </a:r>
          </a:p>
        </p:txBody>
      </p:sp>
      <p:pic>
        <p:nvPicPr>
          <p:cNvPr id="5" name="Content Placeholder 4"/>
          <p:cNvPicPr>
            <a:picLocks noGrp="1" noChangeAspect="1"/>
          </p:cNvPicPr>
          <p:nvPr>
            <p:ph idx="4294967295"/>
          </p:nvPr>
        </p:nvPicPr>
        <p:blipFill>
          <a:blip r:embed="rId2"/>
          <a:stretch>
            <a:fillRect/>
          </a:stretch>
        </p:blipFill>
        <p:spPr>
          <a:xfrm>
            <a:off x="189781" y="1324847"/>
            <a:ext cx="5462588" cy="2463800"/>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5087888" y="3573016"/>
            <a:ext cx="5450532" cy="2572922"/>
          </a:xfrm>
          <a:prstGeom prst="rect">
            <a:avLst/>
          </a:prstGeom>
          <a:ln>
            <a:solidFill>
              <a:schemeClr val="tx1"/>
            </a:solidFill>
          </a:ln>
        </p:spPr>
      </p:pic>
    </p:spTree>
    <p:extLst>
      <p:ext uri="{BB962C8B-B14F-4D97-AF65-F5344CB8AC3E}">
        <p14:creationId xmlns:p14="http://schemas.microsoft.com/office/powerpoint/2010/main" val="374114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7568" y="1844825"/>
            <a:ext cx="7128792" cy="3662541"/>
          </a:xfrm>
          <a:prstGeom prst="rect">
            <a:avLst/>
          </a:prstGeom>
          <a:noFill/>
        </p:spPr>
        <p:txBody>
          <a:bodyPr wrap="square" rtlCol="0">
            <a:spAutoFit/>
          </a:bodyPr>
          <a:lstStyle/>
          <a:p>
            <a:r>
              <a:rPr lang="en-AU" sz="3600" dirty="0">
                <a:solidFill>
                  <a:schemeClr val="bg1"/>
                </a:solidFill>
              </a:rPr>
              <a:t>Online Club Affiliation Renewals</a:t>
            </a:r>
          </a:p>
          <a:p>
            <a:endParaRPr lang="en-AU" sz="3600" dirty="0">
              <a:solidFill>
                <a:schemeClr val="bg1"/>
              </a:solidFill>
            </a:endParaRPr>
          </a:p>
          <a:p>
            <a:r>
              <a:rPr lang="en-AU" sz="8000" dirty="0">
                <a:solidFill>
                  <a:schemeClr val="bg1"/>
                </a:solidFill>
              </a:rPr>
              <a:t>Club Admin Process</a:t>
            </a:r>
          </a:p>
        </p:txBody>
      </p:sp>
      <p:sp>
        <p:nvSpPr>
          <p:cNvPr id="2" name="Title 1">
            <a:extLst>
              <a:ext uri="{FF2B5EF4-FFF2-40B4-BE49-F238E27FC236}">
                <a16:creationId xmlns:a16="http://schemas.microsoft.com/office/drawing/2014/main" id="{53E8B9A0-0572-4763-A13A-054BB2B9E22C}"/>
              </a:ext>
            </a:extLst>
          </p:cNvPr>
          <p:cNvSpPr>
            <a:spLocks noGrp="1"/>
          </p:cNvSpPr>
          <p:nvPr>
            <p:ph type="ctrTitle"/>
          </p:nvPr>
        </p:nvSpPr>
        <p:spPr/>
        <p:txBody>
          <a:bodyPr/>
          <a:lstStyle/>
          <a:p>
            <a:r>
              <a:rPr lang="en-US" dirty="0"/>
              <a:t>Club Admin Process</a:t>
            </a:r>
          </a:p>
        </p:txBody>
      </p:sp>
    </p:spTree>
    <p:extLst>
      <p:ext uri="{BB962C8B-B14F-4D97-AF65-F5344CB8AC3E}">
        <p14:creationId xmlns:p14="http://schemas.microsoft.com/office/powerpoint/2010/main" val="258579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jiacobozzi\Desktop\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1470844"/>
            <a:ext cx="5025264" cy="51125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a:t>Step 9 | Complete</a:t>
            </a:r>
          </a:p>
        </p:txBody>
      </p:sp>
      <p:sp>
        <p:nvSpPr>
          <p:cNvPr id="5" name="Rectangle 4"/>
          <p:cNvSpPr/>
          <p:nvPr/>
        </p:nvSpPr>
        <p:spPr>
          <a:xfrm>
            <a:off x="6600056" y="6263655"/>
            <a:ext cx="573924" cy="369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7296437" y="4261644"/>
            <a:ext cx="2698887" cy="369332"/>
          </a:xfrm>
          <a:prstGeom prst="rect">
            <a:avLst/>
          </a:prstGeom>
          <a:solidFill>
            <a:schemeClr val="bg1"/>
          </a:solidFill>
          <a:ln>
            <a:solidFill>
              <a:schemeClr val="tx1"/>
            </a:solidFill>
          </a:ln>
        </p:spPr>
        <p:txBody>
          <a:bodyPr wrap="square" rtlCol="0">
            <a:spAutoFit/>
          </a:bodyPr>
          <a:lstStyle/>
          <a:p>
            <a:pPr>
              <a:spcAft>
                <a:spcPts val="600"/>
              </a:spcAft>
            </a:pPr>
            <a:r>
              <a:rPr lang="en-AU" sz="900" dirty="0"/>
              <a:t>The Finish Button will return the user to the Club Admin Portal home page.</a:t>
            </a:r>
          </a:p>
        </p:txBody>
      </p:sp>
      <p:cxnSp>
        <p:nvCxnSpPr>
          <p:cNvPr id="7" name="Straight Arrow Connector 6"/>
          <p:cNvCxnSpPr>
            <a:stCxn id="6" idx="2"/>
            <a:endCxn id="5" idx="3"/>
          </p:cNvCxnSpPr>
          <p:nvPr/>
        </p:nvCxnSpPr>
        <p:spPr>
          <a:xfrm flipH="1">
            <a:off x="7173980" y="4630977"/>
            <a:ext cx="1471900" cy="18174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158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is the Process from here?</a:t>
            </a:r>
          </a:p>
        </p:txBody>
      </p:sp>
      <p:sp>
        <p:nvSpPr>
          <p:cNvPr id="3" name="Content Placeholder 2"/>
          <p:cNvSpPr>
            <a:spLocks noGrp="1"/>
          </p:cNvSpPr>
          <p:nvPr>
            <p:ph idx="1"/>
          </p:nvPr>
        </p:nvSpPr>
        <p:spPr/>
        <p:txBody>
          <a:bodyPr/>
          <a:lstStyle/>
          <a:p>
            <a:pPr marL="0" indent="0">
              <a:spcBef>
                <a:spcPts val="600"/>
              </a:spcBef>
              <a:buNone/>
            </a:pPr>
            <a:r>
              <a:rPr lang="en-AU" sz="1400" dirty="0"/>
              <a:t>Once you have completed the Online Affiliation form:</a:t>
            </a:r>
          </a:p>
          <a:p>
            <a:pPr>
              <a:spcBef>
                <a:spcPts val="600"/>
              </a:spcBef>
            </a:pPr>
            <a:r>
              <a:rPr lang="en-AU" sz="1400" dirty="0"/>
              <a:t>Your club will no longer be able to view the Affiliation button on the Club Admin Home.</a:t>
            </a:r>
          </a:p>
          <a:p>
            <a:pPr>
              <a:spcBef>
                <a:spcPts val="600"/>
              </a:spcBef>
            </a:pPr>
            <a:r>
              <a:rPr lang="en-AU" sz="1400" dirty="0"/>
              <a:t>Your registered club email address will receive a confirmation that your Club Affiliation Renewal application is </a:t>
            </a:r>
            <a:r>
              <a:rPr lang="en-AU" sz="1400" b="1" dirty="0"/>
              <a:t>Pending </a:t>
            </a:r>
            <a:r>
              <a:rPr lang="en-AU" sz="1400" dirty="0"/>
              <a:t>approval by your State Association.</a:t>
            </a:r>
          </a:p>
          <a:p>
            <a:pPr>
              <a:spcBef>
                <a:spcPts val="600"/>
              </a:spcBef>
            </a:pPr>
            <a:r>
              <a:rPr lang="en-AU" sz="1400" dirty="0"/>
              <a:t>Your registered club email address will receive another email providing a PDF copy of your club’s submitted Club Affiliation Renewal application.</a:t>
            </a:r>
          </a:p>
          <a:p>
            <a:pPr>
              <a:spcBef>
                <a:spcPts val="600"/>
              </a:spcBef>
            </a:pPr>
            <a:r>
              <a:rPr lang="en-AU" sz="1400" dirty="0"/>
              <a:t>Your State Association Member will proceed to review your club's application and then advise of one of the review outcomes below.  You will receive an email notification with one of the review outcomes below:</a:t>
            </a:r>
          </a:p>
          <a:p>
            <a:pPr lvl="1">
              <a:spcBef>
                <a:spcPts val="600"/>
              </a:spcBef>
              <a:buBlip>
                <a:blip r:embed="rId2"/>
              </a:buBlip>
            </a:pPr>
            <a:r>
              <a:rPr lang="en-AU" sz="1400" b="1" dirty="0"/>
              <a:t>Approved:</a:t>
            </a:r>
            <a:br>
              <a:rPr lang="en-AU" sz="1400" dirty="0"/>
            </a:br>
            <a:r>
              <a:rPr lang="en-AU" sz="1400" dirty="0"/>
              <a:t>Your club's Online Club Affiliation Renewals Application has been approved and no further action is required.</a:t>
            </a:r>
          </a:p>
          <a:p>
            <a:pPr lvl="1">
              <a:spcBef>
                <a:spcPts val="600"/>
              </a:spcBef>
              <a:buBlip>
                <a:blip r:embed="rId2"/>
              </a:buBlip>
            </a:pPr>
            <a:r>
              <a:rPr lang="en-AU" sz="1400" b="1" dirty="0"/>
              <a:t>Denied:</a:t>
            </a:r>
            <a:br>
              <a:rPr lang="en-AU" sz="1400" dirty="0"/>
            </a:br>
            <a:r>
              <a:rPr lang="en-AU" sz="1400" dirty="0"/>
              <a:t>Your club's Online Club Affiliation Renewals Application has been denied.  Please contact your State Association for more information and assistance.</a:t>
            </a:r>
          </a:p>
          <a:p>
            <a:pPr lvl="1">
              <a:spcBef>
                <a:spcPts val="600"/>
              </a:spcBef>
              <a:buBlip>
                <a:blip r:embed="rId2"/>
              </a:buBlip>
            </a:pPr>
            <a:r>
              <a:rPr lang="en-AU" sz="1400" b="1" dirty="0"/>
              <a:t>In Progress:</a:t>
            </a:r>
            <a:br>
              <a:rPr lang="en-AU" sz="1400" dirty="0"/>
            </a:br>
            <a:r>
              <a:rPr lang="en-AU" sz="1400" dirty="0"/>
              <a:t>Your Club's Online Club Affiliation Renewals Application is requiring to be resubmitted.  Please note that when your application is in the In Progress status, you will be able to see the Affiliation button to review and update your application.  Please ensure that you follow all steps to Step 9 to resubmit the application back to </a:t>
            </a:r>
            <a:r>
              <a:rPr lang="en-AU" sz="1400" b="1" dirty="0"/>
              <a:t>Pending </a:t>
            </a:r>
            <a:r>
              <a:rPr lang="en-AU" sz="1400" dirty="0"/>
              <a:t>status.  Please contact your State Association for more information and assistance.</a:t>
            </a:r>
          </a:p>
          <a:p>
            <a:endParaRPr lang="en-AU" sz="1400" dirty="0"/>
          </a:p>
        </p:txBody>
      </p:sp>
    </p:spTree>
    <p:extLst>
      <p:ext uri="{BB962C8B-B14F-4D97-AF65-F5344CB8AC3E}">
        <p14:creationId xmlns:p14="http://schemas.microsoft.com/office/powerpoint/2010/main" val="3941984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631" y="49594"/>
            <a:ext cx="7571184" cy="1143000"/>
          </a:xfrm>
        </p:spPr>
        <p:txBody>
          <a:bodyPr/>
          <a:lstStyle/>
          <a:p>
            <a:r>
              <a:rPr lang="en-AU" sz="2800" dirty="0"/>
              <a:t>How to download Affiliation Certificate once your application is approved</a:t>
            </a:r>
          </a:p>
        </p:txBody>
      </p:sp>
      <p:sp>
        <p:nvSpPr>
          <p:cNvPr id="3" name="Content Placeholder 2"/>
          <p:cNvSpPr>
            <a:spLocks noGrp="1"/>
          </p:cNvSpPr>
          <p:nvPr>
            <p:ph idx="1"/>
          </p:nvPr>
        </p:nvSpPr>
        <p:spPr>
          <a:xfrm>
            <a:off x="1689266" y="1279302"/>
            <a:ext cx="4550750" cy="4525963"/>
          </a:xfrm>
        </p:spPr>
        <p:txBody>
          <a:bodyPr>
            <a:normAutofit fontScale="92500" lnSpcReduction="10000"/>
          </a:bodyPr>
          <a:lstStyle/>
          <a:p>
            <a:pPr marL="514350" indent="-514350">
              <a:spcAft>
                <a:spcPts val="300"/>
              </a:spcAft>
              <a:buFont typeface="+mj-lt"/>
              <a:buAutoNum type="arabicPeriod"/>
            </a:pPr>
            <a:r>
              <a:rPr lang="en-AU" sz="1400" dirty="0"/>
              <a:t>Go to Club Admin Home (please refer to slide 6)</a:t>
            </a:r>
          </a:p>
          <a:p>
            <a:pPr marL="514350" indent="-514350">
              <a:spcAft>
                <a:spcPts val="300"/>
              </a:spcAft>
              <a:buFont typeface="+mj-lt"/>
              <a:buAutoNum type="arabicPeriod"/>
            </a:pPr>
            <a:r>
              <a:rPr lang="en-AU" sz="1400" dirty="0"/>
              <a:t>Scroll to the bottom of the page to the header 'Print Certificate'.</a:t>
            </a:r>
          </a:p>
          <a:p>
            <a:pPr marL="514350" indent="-514350">
              <a:spcAft>
                <a:spcPts val="300"/>
              </a:spcAft>
              <a:buFont typeface="+mj-lt"/>
              <a:buAutoNum type="arabicPeriod"/>
            </a:pPr>
            <a:r>
              <a:rPr lang="en-AU" sz="1400" dirty="0"/>
              <a:t>If your club's affiliation form has been approved you will see a link 'Click and enter Club ID to Print Certificate'.  There will be no link displayed in this area if your club's application has not been approved.</a:t>
            </a:r>
          </a:p>
          <a:p>
            <a:pPr marL="514350" indent="-514350">
              <a:spcAft>
                <a:spcPts val="300"/>
              </a:spcAft>
              <a:buFont typeface="+mj-lt"/>
              <a:buAutoNum type="arabicPeriod"/>
            </a:pPr>
            <a:r>
              <a:rPr lang="en-AU" sz="1400" dirty="0"/>
              <a:t>A new page will appear.  Please enter your Club ID into the Club ID field.</a:t>
            </a:r>
          </a:p>
          <a:p>
            <a:pPr marL="514350" indent="-514350">
              <a:spcAft>
                <a:spcPts val="300"/>
              </a:spcAft>
              <a:buFont typeface="+mj-lt"/>
              <a:buAutoNum type="arabicPeriod"/>
            </a:pPr>
            <a:r>
              <a:rPr lang="en-AU" sz="1400" dirty="0"/>
              <a:t>Click on the Refresh button</a:t>
            </a:r>
          </a:p>
          <a:p>
            <a:pPr marL="514350" indent="-514350">
              <a:spcAft>
                <a:spcPts val="300"/>
              </a:spcAft>
              <a:buFont typeface="+mj-lt"/>
              <a:buAutoNum type="arabicPeriod"/>
            </a:pPr>
            <a:r>
              <a:rPr lang="en-AU" sz="1400" dirty="0"/>
              <a:t>A preview of the Affiliation Certificate will display. Please note that the preview is not what your downloaded Affiliation certificate will look like.</a:t>
            </a:r>
          </a:p>
          <a:p>
            <a:pPr marL="514350" indent="-514350">
              <a:spcAft>
                <a:spcPts val="300"/>
              </a:spcAft>
              <a:buFont typeface="+mj-lt"/>
              <a:buAutoNum type="arabicPeriod"/>
            </a:pPr>
            <a:r>
              <a:rPr lang="en-AU" sz="1400" dirty="0"/>
              <a:t>To download your Club Affiliation Certificate click on the red PDF icon</a:t>
            </a:r>
          </a:p>
          <a:p>
            <a:pPr marL="514350" indent="-514350">
              <a:spcAft>
                <a:spcPts val="300"/>
              </a:spcAft>
              <a:buFont typeface="+mj-lt"/>
              <a:buAutoNum type="arabicPeriod"/>
            </a:pPr>
            <a:r>
              <a:rPr lang="en-AU" sz="1400" dirty="0"/>
              <a:t>To retain a copy of your certificate, please save the PDF to your local directory. Please note that it can also be accessed via GOL at any stage by following the steps above.</a:t>
            </a:r>
          </a:p>
        </p:txBody>
      </p:sp>
      <p:pic>
        <p:nvPicPr>
          <p:cNvPr id="4" name="Picture 3"/>
          <p:cNvPicPr>
            <a:picLocks noChangeAspect="1"/>
          </p:cNvPicPr>
          <p:nvPr/>
        </p:nvPicPr>
        <p:blipFill>
          <a:blip r:embed="rId2"/>
          <a:stretch>
            <a:fillRect/>
          </a:stretch>
        </p:blipFill>
        <p:spPr>
          <a:xfrm>
            <a:off x="6240016" y="1718235"/>
            <a:ext cx="4340646" cy="1291282"/>
          </a:xfrm>
          <a:prstGeom prst="rect">
            <a:avLst/>
          </a:prstGeom>
        </p:spPr>
      </p:pic>
      <p:pic>
        <p:nvPicPr>
          <p:cNvPr id="6" name="Picture 5"/>
          <p:cNvPicPr>
            <a:picLocks noChangeAspect="1"/>
          </p:cNvPicPr>
          <p:nvPr/>
        </p:nvPicPr>
        <p:blipFill>
          <a:blip r:embed="rId3"/>
          <a:stretch>
            <a:fillRect/>
          </a:stretch>
        </p:blipFill>
        <p:spPr>
          <a:xfrm>
            <a:off x="6197047" y="3337452"/>
            <a:ext cx="4390320" cy="1975644"/>
          </a:xfrm>
          <a:prstGeom prst="rect">
            <a:avLst/>
          </a:prstGeom>
        </p:spPr>
      </p:pic>
      <p:sp>
        <p:nvSpPr>
          <p:cNvPr id="7" name="Rectangle 6"/>
          <p:cNvSpPr/>
          <p:nvPr/>
        </p:nvSpPr>
        <p:spPr>
          <a:xfrm>
            <a:off x="6223212" y="2541848"/>
            <a:ext cx="1600980" cy="383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6205395" y="3942179"/>
            <a:ext cx="4067069" cy="4949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6240017" y="4518244"/>
            <a:ext cx="1008112" cy="4093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6318358" y="5006630"/>
            <a:ext cx="353706" cy="2472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Arrow Connector 11"/>
          <p:cNvCxnSpPr>
            <a:stCxn id="7" idx="2"/>
            <a:endCxn id="8" idx="0"/>
          </p:cNvCxnSpPr>
          <p:nvPr/>
        </p:nvCxnSpPr>
        <p:spPr>
          <a:xfrm>
            <a:off x="7023703" y="2924944"/>
            <a:ext cx="1215227" cy="10172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2"/>
            <a:endCxn id="9" idx="3"/>
          </p:cNvCxnSpPr>
          <p:nvPr/>
        </p:nvCxnSpPr>
        <p:spPr>
          <a:xfrm flipH="1">
            <a:off x="7248129" y="4437112"/>
            <a:ext cx="990800" cy="2858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a:endCxn id="10" idx="3"/>
          </p:cNvCxnSpPr>
          <p:nvPr/>
        </p:nvCxnSpPr>
        <p:spPr>
          <a:xfrm rot="10800000" flipV="1">
            <a:off x="6672064" y="4927639"/>
            <a:ext cx="351640" cy="202618"/>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043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D460-65BD-4091-8388-124A173D8211}"/>
              </a:ext>
            </a:extLst>
          </p:cNvPr>
          <p:cNvSpPr>
            <a:spLocks noGrp="1"/>
          </p:cNvSpPr>
          <p:nvPr>
            <p:ph type="ctrTitle"/>
          </p:nvPr>
        </p:nvSpPr>
        <p:spPr/>
        <p:txBody>
          <a:bodyPr/>
          <a:lstStyle/>
          <a:p>
            <a:r>
              <a:rPr lang="en-US" dirty="0"/>
              <a:t>State Association Process</a:t>
            </a:r>
          </a:p>
        </p:txBody>
      </p:sp>
    </p:spTree>
    <p:extLst>
      <p:ext uri="{BB962C8B-B14F-4D97-AF65-F5344CB8AC3E}">
        <p14:creationId xmlns:p14="http://schemas.microsoft.com/office/powerpoint/2010/main" val="2296428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Elbow Connector 12"/>
          <p:cNvCxnSpPr>
            <a:stCxn id="8" idx="2"/>
            <a:endCxn id="9" idx="1"/>
          </p:cNvCxnSpPr>
          <p:nvPr/>
        </p:nvCxnSpPr>
        <p:spPr>
          <a:xfrm rot="16200000" flipH="1">
            <a:off x="2921260" y="2580028"/>
            <a:ext cx="556050" cy="957530"/>
          </a:xfrm>
          <a:prstGeom prst="bentConnector2">
            <a:avLst/>
          </a:prstGeom>
          <a:ln>
            <a:solidFill>
              <a:schemeClr val="accent3">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4" name="Elbow Connector 13"/>
          <p:cNvCxnSpPr>
            <a:stCxn id="9" idx="2"/>
            <a:endCxn id="10" idx="1"/>
          </p:cNvCxnSpPr>
          <p:nvPr/>
        </p:nvCxnSpPr>
        <p:spPr>
          <a:xfrm rot="16200000" flipH="1">
            <a:off x="4835546" y="3844323"/>
            <a:ext cx="535649" cy="960639"/>
          </a:xfrm>
          <a:prstGeom prst="bentConnector2">
            <a:avLst/>
          </a:prstGeom>
          <a:ln>
            <a:solidFill>
              <a:schemeClr val="accent3">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5" name="Elbow Connector 14"/>
          <p:cNvCxnSpPr>
            <a:stCxn id="10" idx="2"/>
            <a:endCxn id="11" idx="1"/>
          </p:cNvCxnSpPr>
          <p:nvPr/>
        </p:nvCxnSpPr>
        <p:spPr>
          <a:xfrm rot="16200000" flipH="1">
            <a:off x="6814568" y="5026588"/>
            <a:ext cx="528342" cy="1100100"/>
          </a:xfrm>
          <a:prstGeom prst="bentConnector2">
            <a:avLst/>
          </a:prstGeom>
          <a:ln>
            <a:solidFill>
              <a:schemeClr val="accent3">
                <a:lumMod val="75000"/>
              </a:schemeClr>
            </a:solidFill>
            <a:tailEnd type="arrow"/>
          </a:ln>
        </p:spPr>
        <p:style>
          <a:lnRef idx="3">
            <a:schemeClr val="dk1"/>
          </a:lnRef>
          <a:fillRef idx="0">
            <a:schemeClr val="dk1"/>
          </a:fillRef>
          <a:effectRef idx="2">
            <a:schemeClr val="dk1"/>
          </a:effectRef>
          <a:fontRef idx="minor">
            <a:schemeClr val="tx1"/>
          </a:fontRef>
        </p:style>
      </p:cxnSp>
      <p:sp>
        <p:nvSpPr>
          <p:cNvPr id="2" name="Title 1">
            <a:extLst>
              <a:ext uri="{FF2B5EF4-FFF2-40B4-BE49-F238E27FC236}">
                <a16:creationId xmlns:a16="http://schemas.microsoft.com/office/drawing/2014/main" id="{332CAA7F-C321-4D8E-84CB-F10FB5CDB813}"/>
              </a:ext>
            </a:extLst>
          </p:cNvPr>
          <p:cNvSpPr>
            <a:spLocks noGrp="1"/>
          </p:cNvSpPr>
          <p:nvPr>
            <p:ph type="title"/>
          </p:nvPr>
        </p:nvSpPr>
        <p:spPr/>
        <p:txBody>
          <a:bodyPr/>
          <a:lstStyle/>
          <a:p>
            <a:r>
              <a:rPr lang="en-AU" sz="4400" b="1" dirty="0">
                <a:solidFill>
                  <a:schemeClr val="tx1"/>
                </a:solidFill>
                <a:latin typeface="Calibri"/>
              </a:rPr>
              <a:t>New Online State Association Process</a:t>
            </a:r>
            <a:endParaRPr lang="en-AU" dirty="0">
              <a:solidFill>
                <a:schemeClr val="tx1"/>
              </a:solidFill>
            </a:endParaRPr>
          </a:p>
        </p:txBody>
      </p:sp>
      <p:sp>
        <p:nvSpPr>
          <p:cNvPr id="4" name="Slide Number Placeholder 3"/>
          <p:cNvSpPr>
            <a:spLocks noGrp="1"/>
          </p:cNvSpPr>
          <p:nvPr>
            <p:ph type="sldNum" sz="quarter" idx="4294967295"/>
          </p:nvPr>
        </p:nvSpPr>
        <p:spPr>
          <a:xfrm>
            <a:off x="9448800" y="6356350"/>
            <a:ext cx="2743200" cy="365125"/>
          </a:xfrm>
          <a:prstGeom prst="rect">
            <a:avLst/>
          </a:prstGeom>
        </p:spPr>
        <p:txBody>
          <a:bodyPr/>
          <a:lstStyle/>
          <a:p>
            <a:pPr defTabSz="914400">
              <a:defRPr/>
            </a:pPr>
            <a:fld id="{5E4A3F29-E322-42A5-9575-E7C9F12F9DBD}" type="slidenum">
              <a:rPr lang="en-AU">
                <a:solidFill>
                  <a:prstClr val="black">
                    <a:tint val="75000"/>
                  </a:prstClr>
                </a:solidFill>
                <a:latin typeface="Calibri"/>
              </a:rPr>
              <a:pPr defTabSz="914400">
                <a:defRPr/>
              </a:pPr>
              <a:t>34</a:t>
            </a:fld>
            <a:endParaRPr lang="en-AU" dirty="0">
              <a:solidFill>
                <a:prstClr val="black">
                  <a:tint val="75000"/>
                </a:prstClr>
              </a:solidFill>
              <a:latin typeface="Calibri"/>
            </a:endParaRPr>
          </a:p>
        </p:txBody>
      </p:sp>
      <p:sp>
        <p:nvSpPr>
          <p:cNvPr id="7" name="Title 2"/>
          <p:cNvSpPr txBox="1">
            <a:spLocks/>
          </p:cNvSpPr>
          <p:nvPr/>
        </p:nvSpPr>
        <p:spPr>
          <a:xfrm>
            <a:off x="1991544"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AU" sz="3200" b="1" dirty="0">
              <a:solidFill>
                <a:schemeClr val="accent6"/>
              </a:solidFill>
              <a:latin typeface="Calibri"/>
            </a:endParaRPr>
          </a:p>
        </p:txBody>
      </p:sp>
      <p:sp>
        <p:nvSpPr>
          <p:cNvPr id="8" name="Rounded Rectangle 7"/>
          <p:cNvSpPr/>
          <p:nvPr/>
        </p:nvSpPr>
        <p:spPr>
          <a:xfrm>
            <a:off x="1775520" y="1340768"/>
            <a:ext cx="1890000" cy="1440000"/>
          </a:xfrm>
          <a:prstGeom prst="roundRect">
            <a:avLst/>
          </a:prstGeom>
          <a:solidFill>
            <a:srgbClr val="8CB882"/>
          </a:solidFill>
        </p:spPr>
        <p:style>
          <a:lnRef idx="3">
            <a:schemeClr val="lt1"/>
          </a:lnRef>
          <a:fillRef idx="1">
            <a:schemeClr val="accent3"/>
          </a:fillRef>
          <a:effectRef idx="1">
            <a:schemeClr val="accent3"/>
          </a:effectRef>
          <a:fontRef idx="minor">
            <a:schemeClr val="lt1"/>
          </a:fontRef>
        </p:style>
        <p:txBody>
          <a:bodyPr rtlCol="0" anchor="ctr"/>
          <a:lstStyle/>
          <a:p>
            <a:pPr algn="ctr" defTabSz="914400">
              <a:defRPr/>
            </a:pPr>
            <a:r>
              <a:rPr lang="en-AU" b="1" dirty="0">
                <a:solidFill>
                  <a:prstClr val="white"/>
                </a:solidFill>
                <a:latin typeface="Calibri"/>
              </a:rPr>
              <a:t>STATE LOGS </a:t>
            </a:r>
          </a:p>
          <a:p>
            <a:pPr algn="ctr" defTabSz="914400">
              <a:defRPr/>
            </a:pPr>
            <a:r>
              <a:rPr lang="en-AU" b="1" dirty="0">
                <a:solidFill>
                  <a:prstClr val="white"/>
                </a:solidFill>
                <a:latin typeface="Calibri"/>
              </a:rPr>
              <a:t>ONTO STAFF SITE</a:t>
            </a:r>
          </a:p>
        </p:txBody>
      </p:sp>
      <p:sp>
        <p:nvSpPr>
          <p:cNvPr id="9" name="Rounded Rectangle 8"/>
          <p:cNvSpPr/>
          <p:nvPr/>
        </p:nvSpPr>
        <p:spPr>
          <a:xfrm>
            <a:off x="3678050" y="2616818"/>
            <a:ext cx="1890000" cy="1440000"/>
          </a:xfrm>
          <a:prstGeom prst="roundRect">
            <a:avLst/>
          </a:prstGeom>
          <a:solidFill>
            <a:srgbClr val="8CB882"/>
          </a:solidFill>
        </p:spPr>
        <p:style>
          <a:lnRef idx="3">
            <a:schemeClr val="lt1"/>
          </a:lnRef>
          <a:fillRef idx="1">
            <a:schemeClr val="accent3"/>
          </a:fillRef>
          <a:effectRef idx="1">
            <a:schemeClr val="accent3"/>
          </a:effectRef>
          <a:fontRef idx="minor">
            <a:schemeClr val="lt1"/>
          </a:fontRef>
        </p:style>
        <p:txBody>
          <a:bodyPr rtlCol="0" anchor="ctr"/>
          <a:lstStyle/>
          <a:p>
            <a:pPr algn="ctr" defTabSz="914400">
              <a:defRPr/>
            </a:pPr>
            <a:r>
              <a:rPr lang="en-AU" b="1" dirty="0">
                <a:solidFill>
                  <a:prstClr val="white"/>
                </a:solidFill>
                <a:latin typeface="Calibri"/>
              </a:rPr>
              <a:t>DASHBOARD DISPLAYS RENEWALS </a:t>
            </a:r>
          </a:p>
        </p:txBody>
      </p:sp>
      <p:sp>
        <p:nvSpPr>
          <p:cNvPr id="10" name="Rounded Rectangle 9"/>
          <p:cNvSpPr/>
          <p:nvPr/>
        </p:nvSpPr>
        <p:spPr>
          <a:xfrm>
            <a:off x="5583689" y="3872467"/>
            <a:ext cx="1890000" cy="1440000"/>
          </a:xfrm>
          <a:prstGeom prst="roundRect">
            <a:avLst/>
          </a:prstGeom>
          <a:solidFill>
            <a:srgbClr val="8CB882"/>
          </a:solidFill>
        </p:spPr>
        <p:style>
          <a:lnRef idx="3">
            <a:schemeClr val="lt1"/>
          </a:lnRef>
          <a:fillRef idx="1">
            <a:schemeClr val="accent3"/>
          </a:fillRef>
          <a:effectRef idx="1">
            <a:schemeClr val="accent3"/>
          </a:effectRef>
          <a:fontRef idx="minor">
            <a:schemeClr val="lt1"/>
          </a:fontRef>
        </p:style>
        <p:txBody>
          <a:bodyPr rtlCol="0" anchor="ctr"/>
          <a:lstStyle/>
          <a:p>
            <a:pPr algn="ctr" defTabSz="914400">
              <a:defRPr/>
            </a:pPr>
            <a:r>
              <a:rPr lang="en-AU" b="1" dirty="0">
                <a:solidFill>
                  <a:prstClr val="white"/>
                </a:solidFill>
                <a:latin typeface="Calibri"/>
              </a:rPr>
              <a:t>STATE </a:t>
            </a:r>
          </a:p>
          <a:p>
            <a:pPr algn="ctr" defTabSz="914400">
              <a:defRPr/>
            </a:pPr>
            <a:r>
              <a:rPr lang="en-AU" b="1" dirty="0">
                <a:solidFill>
                  <a:prstClr val="white"/>
                </a:solidFill>
                <a:latin typeface="Calibri"/>
              </a:rPr>
              <a:t>REVIEWS CLUB RENEWALS</a:t>
            </a:r>
          </a:p>
        </p:txBody>
      </p:sp>
      <p:sp>
        <p:nvSpPr>
          <p:cNvPr id="11" name="Rounded Rectangle 10"/>
          <p:cNvSpPr/>
          <p:nvPr/>
        </p:nvSpPr>
        <p:spPr>
          <a:xfrm>
            <a:off x="7628789" y="4773246"/>
            <a:ext cx="1890000" cy="1440000"/>
          </a:xfrm>
          <a:prstGeom prst="roundRect">
            <a:avLst/>
          </a:prstGeom>
          <a:solidFill>
            <a:srgbClr val="8CB882"/>
          </a:solidFill>
        </p:spPr>
        <p:style>
          <a:lnRef idx="3">
            <a:schemeClr val="lt1"/>
          </a:lnRef>
          <a:fillRef idx="1">
            <a:schemeClr val="accent3"/>
          </a:fillRef>
          <a:effectRef idx="1">
            <a:schemeClr val="accent3"/>
          </a:effectRef>
          <a:fontRef idx="minor">
            <a:schemeClr val="lt1"/>
          </a:fontRef>
        </p:style>
        <p:txBody>
          <a:bodyPr rtlCol="0" anchor="ctr"/>
          <a:lstStyle/>
          <a:p>
            <a:pPr algn="ctr" defTabSz="914400">
              <a:defRPr/>
            </a:pPr>
            <a:r>
              <a:rPr lang="en-AU" b="1" dirty="0">
                <a:solidFill>
                  <a:prstClr val="white"/>
                </a:solidFill>
                <a:latin typeface="Calibri"/>
              </a:rPr>
              <a:t>STATE APPROVES / REJECTS RENEWAL</a:t>
            </a:r>
          </a:p>
        </p:txBody>
      </p:sp>
      <p:sp>
        <p:nvSpPr>
          <p:cNvPr id="34" name="Rounded Rectangle 33"/>
          <p:cNvSpPr/>
          <p:nvPr/>
        </p:nvSpPr>
        <p:spPr>
          <a:xfrm>
            <a:off x="7723790" y="1403648"/>
            <a:ext cx="1635563" cy="945232"/>
          </a:xfrm>
          <a:prstGeom prst="round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AU" sz="1600" b="1" dirty="0">
                <a:solidFill>
                  <a:prstClr val="white"/>
                </a:solidFill>
                <a:latin typeface="Calibri"/>
              </a:rPr>
              <a:t>CLUB NOTIFIED ACTION REQUIRED</a:t>
            </a:r>
          </a:p>
        </p:txBody>
      </p:sp>
      <p:cxnSp>
        <p:nvCxnSpPr>
          <p:cNvPr id="55" name="Elbow Connector 54"/>
          <p:cNvCxnSpPr>
            <a:stCxn id="10" idx="0"/>
            <a:endCxn id="34" idx="1"/>
          </p:cNvCxnSpPr>
          <p:nvPr/>
        </p:nvCxnSpPr>
        <p:spPr>
          <a:xfrm rot="5400000" flipH="1" flipV="1">
            <a:off x="6128139" y="2276816"/>
            <a:ext cx="1996203" cy="1195100"/>
          </a:xfrm>
          <a:prstGeom prst="bentConnector2">
            <a:avLst/>
          </a:prstGeom>
          <a:ln>
            <a:solidFill>
              <a:schemeClr val="accent2">
                <a:lumMod val="75000"/>
              </a:schemeClr>
            </a:solidFill>
            <a:prstDash val="sysDot"/>
            <a:tailEnd type="arrow"/>
          </a:ln>
        </p:spPr>
        <p:style>
          <a:lnRef idx="3">
            <a:schemeClr val="accent1"/>
          </a:lnRef>
          <a:fillRef idx="0">
            <a:schemeClr val="accent1"/>
          </a:fillRef>
          <a:effectRef idx="2">
            <a:schemeClr val="accent1"/>
          </a:effectRef>
          <a:fontRef idx="minor">
            <a:schemeClr val="tx1"/>
          </a:fontRef>
        </p:style>
      </p:cxnSp>
      <p:sp>
        <p:nvSpPr>
          <p:cNvPr id="17" name="Rounded Rectangle 16"/>
          <p:cNvSpPr/>
          <p:nvPr/>
        </p:nvSpPr>
        <p:spPr>
          <a:xfrm>
            <a:off x="7759207" y="3035422"/>
            <a:ext cx="1635563" cy="945232"/>
          </a:xfrm>
          <a:prstGeom prst="round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AU" sz="1600" b="1" dirty="0">
                <a:solidFill>
                  <a:prstClr val="white"/>
                </a:solidFill>
                <a:latin typeface="Calibri"/>
              </a:rPr>
              <a:t>CLUB NOTIFIED OF OUTCOME</a:t>
            </a:r>
          </a:p>
        </p:txBody>
      </p:sp>
      <p:cxnSp>
        <p:nvCxnSpPr>
          <p:cNvPr id="22" name="Elbow Connector 21"/>
          <p:cNvCxnSpPr>
            <a:stCxn id="11" idx="0"/>
            <a:endCxn id="17" idx="2"/>
          </p:cNvCxnSpPr>
          <p:nvPr/>
        </p:nvCxnSpPr>
        <p:spPr>
          <a:xfrm rot="5400000" flipH="1" flipV="1">
            <a:off x="8179092" y="4375352"/>
            <a:ext cx="792592" cy="3199"/>
          </a:xfrm>
          <a:prstGeom prst="bentConnector3">
            <a:avLst>
              <a:gd name="adj1" fmla="val 50000"/>
            </a:avLst>
          </a:prstGeom>
          <a:ln>
            <a:solidFill>
              <a:schemeClr val="accent1">
                <a:lumMod val="75000"/>
              </a:schemeClr>
            </a:solidFill>
            <a:prstDash val="sysDot"/>
            <a:tailEnd type="arrow"/>
          </a:ln>
        </p:spPr>
        <p:style>
          <a:lnRef idx="3">
            <a:schemeClr val="accent1"/>
          </a:lnRef>
          <a:fillRef idx="0">
            <a:schemeClr val="accent1"/>
          </a:fillRef>
          <a:effectRef idx="2">
            <a:schemeClr val="accent1"/>
          </a:effectRef>
          <a:fontRef idx="minor">
            <a:schemeClr val="tx1"/>
          </a:fontRef>
        </p:style>
      </p:cxnSp>
      <p:sp>
        <p:nvSpPr>
          <p:cNvPr id="24" name="TextBox 23"/>
          <p:cNvSpPr txBox="1"/>
          <p:nvPr/>
        </p:nvSpPr>
        <p:spPr>
          <a:xfrm>
            <a:off x="6072231" y="1505636"/>
            <a:ext cx="1285455" cy="369332"/>
          </a:xfrm>
          <a:prstGeom prst="rect">
            <a:avLst/>
          </a:prstGeom>
          <a:noFill/>
        </p:spPr>
        <p:txBody>
          <a:bodyPr wrap="square" rtlCol="0">
            <a:spAutoFit/>
          </a:bodyPr>
          <a:lstStyle/>
          <a:p>
            <a:pPr defTabSz="914400">
              <a:defRPr/>
            </a:pPr>
            <a:r>
              <a:rPr lang="en-AU" b="1" dirty="0">
                <a:solidFill>
                  <a:prstClr val="black">
                    <a:lumMod val="75000"/>
                    <a:lumOff val="25000"/>
                  </a:prstClr>
                </a:solidFill>
                <a:latin typeface="Calibri"/>
              </a:rPr>
              <a:t>SENT BACK</a:t>
            </a:r>
          </a:p>
        </p:txBody>
      </p:sp>
    </p:spTree>
    <p:extLst>
      <p:ext uri="{BB962C8B-B14F-4D97-AF65-F5344CB8AC3E}">
        <p14:creationId xmlns:p14="http://schemas.microsoft.com/office/powerpoint/2010/main" val="363077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p:cTn id="50" dur="500" fill="hold"/>
                                        <p:tgtEl>
                                          <p:spTgt spid="34"/>
                                        </p:tgtEl>
                                        <p:attrNameLst>
                                          <p:attrName>ppt_w</p:attrName>
                                        </p:attrNameLst>
                                      </p:cBhvr>
                                      <p:tavLst>
                                        <p:tav tm="0">
                                          <p:val>
                                            <p:fltVal val="0"/>
                                          </p:val>
                                        </p:tav>
                                        <p:tav tm="100000">
                                          <p:val>
                                            <p:strVal val="#ppt_w"/>
                                          </p:val>
                                        </p:tav>
                                      </p:tavLst>
                                    </p:anim>
                                    <p:anim calcmode="lin" valueType="num">
                                      <p:cBhvr>
                                        <p:cTn id="51" dur="500" fill="hold"/>
                                        <p:tgtEl>
                                          <p:spTgt spid="34"/>
                                        </p:tgtEl>
                                        <p:attrNameLst>
                                          <p:attrName>ppt_h</p:attrName>
                                        </p:attrNameLst>
                                      </p:cBhvr>
                                      <p:tavLst>
                                        <p:tav tm="0">
                                          <p:val>
                                            <p:fltVal val="0"/>
                                          </p:val>
                                        </p:tav>
                                        <p:tav tm="100000">
                                          <p:val>
                                            <p:strVal val="#ppt_h"/>
                                          </p:val>
                                        </p:tav>
                                      </p:tavLst>
                                    </p:anim>
                                    <p:animEffect transition="in" filter="fad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Effect transition="in" filter="fade">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0"/>
                                        <p:tgtEl>
                                          <p:spTgt spid="22"/>
                                        </p:tgtEl>
                                      </p:cBhvr>
                                    </p:animEffect>
                                    <p:anim calcmode="lin" valueType="num">
                                      <p:cBhvr>
                                        <p:cTn id="70" dur="1000" fill="hold"/>
                                        <p:tgtEl>
                                          <p:spTgt spid="22"/>
                                        </p:tgtEl>
                                        <p:attrNameLst>
                                          <p:attrName>ppt_x</p:attrName>
                                        </p:attrNameLst>
                                      </p:cBhvr>
                                      <p:tavLst>
                                        <p:tav tm="0">
                                          <p:val>
                                            <p:strVal val="#ppt_x"/>
                                          </p:val>
                                        </p:tav>
                                        <p:tav tm="100000">
                                          <p:val>
                                            <p:strVal val="#ppt_x"/>
                                          </p:val>
                                        </p:tav>
                                      </p:tavLst>
                                    </p:anim>
                                    <p:anim calcmode="lin" valueType="num">
                                      <p:cBhvr>
                                        <p:cTn id="71" dur="1000" fill="hold"/>
                                        <p:tgtEl>
                                          <p:spTgt spid="2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ppt_x</p:attrName>
                                        </p:attrNameLst>
                                      </p:cBhvr>
                                      <p:tavLst>
                                        <p:tav tm="0">
                                          <p:val>
                                            <p:strVal val="#ppt_x"/>
                                          </p:val>
                                        </p:tav>
                                        <p:tav tm="100000">
                                          <p:val>
                                            <p:strVal val="#ppt_x"/>
                                          </p:val>
                                        </p:tav>
                                      </p:tavLst>
                                    </p:anim>
                                    <p:anim calcmode="lin" valueType="num">
                                      <p:cBhvr>
                                        <p:cTn id="7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34" grpId="0" animBg="1"/>
      <p:bldP spid="17" grpId="0" animBg="1"/>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721932" y="1600200"/>
            <a:ext cx="1896581" cy="2108586"/>
          </a:xfrm>
          <a:prstGeom prst="rect">
            <a:avLst/>
          </a:prstGeom>
        </p:spPr>
      </p:pic>
      <p:sp>
        <p:nvSpPr>
          <p:cNvPr id="2" name="Title 1"/>
          <p:cNvSpPr>
            <a:spLocks noGrp="1"/>
          </p:cNvSpPr>
          <p:nvPr>
            <p:ph type="title"/>
          </p:nvPr>
        </p:nvSpPr>
        <p:spPr/>
        <p:txBody>
          <a:bodyPr/>
          <a:lstStyle/>
          <a:p>
            <a:r>
              <a:rPr lang="en-AU" dirty="0"/>
              <a:t>Finding the Affiliation Renewals Dashboard in the Staff Site</a:t>
            </a:r>
          </a:p>
        </p:txBody>
      </p:sp>
      <p:sp>
        <p:nvSpPr>
          <p:cNvPr id="3" name="Content Placeholder 2"/>
          <p:cNvSpPr>
            <a:spLocks noGrp="1"/>
          </p:cNvSpPr>
          <p:nvPr>
            <p:ph idx="4294967295"/>
          </p:nvPr>
        </p:nvSpPr>
        <p:spPr>
          <a:xfrm>
            <a:off x="661850" y="2223428"/>
            <a:ext cx="3753395" cy="3902735"/>
          </a:xfrm>
          <a:prstGeom prst="rect">
            <a:avLst/>
          </a:prstGeom>
        </p:spPr>
        <p:txBody>
          <a:bodyPr/>
          <a:lstStyle/>
          <a:p>
            <a:pPr marL="514350" indent="-514350">
              <a:buFont typeface="+mj-lt"/>
              <a:buAutoNum type="arabicPeriod"/>
            </a:pPr>
            <a:r>
              <a:rPr lang="en-AU" sz="1800" dirty="0"/>
              <a:t>Log into </a:t>
            </a:r>
            <a:r>
              <a:rPr lang="en-AU" sz="1800" dirty="0">
                <a:hlinkClick r:id="rId3"/>
              </a:rPr>
              <a:t>http://staff.gymnastics.org.au/</a:t>
            </a:r>
            <a:br>
              <a:rPr lang="en-AU" sz="1800" dirty="0"/>
            </a:br>
            <a:endParaRPr lang="en-AU" sz="1800" dirty="0"/>
          </a:p>
          <a:p>
            <a:pPr marL="514350" indent="-514350">
              <a:buFont typeface="+mj-lt"/>
              <a:buAutoNum type="arabicPeriod"/>
            </a:pPr>
            <a:r>
              <a:rPr lang="en-AU" sz="1800" dirty="0"/>
              <a:t>Select </a:t>
            </a:r>
            <a:r>
              <a:rPr lang="en-AU" sz="1800" b="1" dirty="0"/>
              <a:t>Club Affiliation,</a:t>
            </a:r>
            <a:r>
              <a:rPr lang="en-AU" sz="1800" dirty="0"/>
              <a:t> then </a:t>
            </a:r>
            <a:r>
              <a:rPr lang="en-AU" sz="1800" b="1" dirty="0"/>
              <a:t>Affiliation Renewals</a:t>
            </a:r>
            <a:r>
              <a:rPr lang="en-AU" sz="1800" dirty="0"/>
              <a:t> in the left hand menu.</a:t>
            </a:r>
            <a:br>
              <a:rPr lang="en-AU" sz="1800" dirty="0"/>
            </a:br>
            <a:endParaRPr lang="en-AU" sz="1800" dirty="0"/>
          </a:p>
          <a:p>
            <a:pPr marL="514350" indent="-514350">
              <a:buFont typeface="+mj-lt"/>
              <a:buAutoNum type="arabicPeriod"/>
            </a:pPr>
            <a:r>
              <a:rPr lang="en-AU" sz="1800" dirty="0"/>
              <a:t>The Club Affiliation Renewals Dashboard will display.</a:t>
            </a:r>
          </a:p>
          <a:p>
            <a:pPr marL="0" indent="0">
              <a:buNone/>
            </a:pPr>
            <a:endParaRPr lang="en-AU" dirty="0"/>
          </a:p>
          <a:p>
            <a:pPr marL="514350" indent="-514350">
              <a:buFont typeface="+mj-lt"/>
              <a:buAutoNum type="arabicPeriod"/>
            </a:pPr>
            <a:endParaRPr lang="en-AU" dirty="0"/>
          </a:p>
        </p:txBody>
      </p:sp>
      <p:cxnSp>
        <p:nvCxnSpPr>
          <p:cNvPr id="9" name="Straight Arrow Connector 8"/>
          <p:cNvCxnSpPr/>
          <p:nvPr/>
        </p:nvCxnSpPr>
        <p:spPr>
          <a:xfrm flipV="1">
            <a:off x="4007768" y="2426804"/>
            <a:ext cx="1584176" cy="7141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151784" y="4797153"/>
            <a:ext cx="1181894" cy="1502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5333678" y="4032469"/>
            <a:ext cx="4956184" cy="2097771"/>
          </a:xfrm>
          <a:prstGeom prst="rect">
            <a:avLst/>
          </a:prstGeom>
        </p:spPr>
      </p:pic>
      <p:sp>
        <p:nvSpPr>
          <p:cNvPr id="7" name="Rectangle 6"/>
          <p:cNvSpPr/>
          <p:nvPr/>
        </p:nvSpPr>
        <p:spPr>
          <a:xfrm>
            <a:off x="5721931" y="2007404"/>
            <a:ext cx="138176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5721931" y="2223428"/>
            <a:ext cx="138176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18173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Instructions for National staff who look after ACT &amp; TAS</a:t>
            </a:r>
          </a:p>
        </p:txBody>
      </p:sp>
      <p:sp>
        <p:nvSpPr>
          <p:cNvPr id="3" name="Content Placeholder 2"/>
          <p:cNvSpPr>
            <a:spLocks noGrp="1"/>
          </p:cNvSpPr>
          <p:nvPr>
            <p:ph idx="4294967295"/>
          </p:nvPr>
        </p:nvSpPr>
        <p:spPr>
          <a:xfrm>
            <a:off x="1018903" y="2060848"/>
            <a:ext cx="4171406" cy="4065315"/>
          </a:xfrm>
          <a:prstGeom prst="rect">
            <a:avLst/>
          </a:prstGeom>
        </p:spPr>
        <p:txBody>
          <a:bodyPr/>
          <a:lstStyle/>
          <a:p>
            <a:pPr marL="514350" indent="-514350">
              <a:buFont typeface="+mj-lt"/>
              <a:buAutoNum type="arabicPeriod"/>
            </a:pPr>
            <a:r>
              <a:rPr lang="en-AU" sz="1600" dirty="0"/>
              <a:t>Log into </a:t>
            </a:r>
            <a:r>
              <a:rPr lang="en-AU" sz="1600" dirty="0">
                <a:hlinkClick r:id="rId2"/>
              </a:rPr>
              <a:t>http://staff.gymnastics.org.au/</a:t>
            </a:r>
            <a:br>
              <a:rPr lang="en-AU" sz="1600" dirty="0"/>
            </a:br>
            <a:endParaRPr lang="en-AU" sz="1600" dirty="0"/>
          </a:p>
          <a:p>
            <a:pPr marL="514350" indent="-514350">
              <a:buFont typeface="+mj-lt"/>
              <a:buAutoNum type="arabicPeriod"/>
            </a:pPr>
            <a:r>
              <a:rPr lang="en-AU" sz="1600" dirty="0"/>
              <a:t>Select </a:t>
            </a:r>
            <a:r>
              <a:rPr lang="en-AU" sz="1600" b="1" dirty="0"/>
              <a:t>Club Affiliation,</a:t>
            </a:r>
            <a:r>
              <a:rPr lang="en-AU" sz="1600" dirty="0"/>
              <a:t> then </a:t>
            </a:r>
            <a:r>
              <a:rPr lang="en-AU" sz="1600" b="1" dirty="0"/>
              <a:t>National</a:t>
            </a:r>
            <a:r>
              <a:rPr lang="en-AU" sz="1600" dirty="0"/>
              <a:t> </a:t>
            </a:r>
            <a:r>
              <a:rPr lang="en-AU" sz="1600" b="1" dirty="0"/>
              <a:t>Only</a:t>
            </a:r>
            <a:r>
              <a:rPr lang="en-AU" sz="1600" dirty="0"/>
              <a:t> in the left hand menu.</a:t>
            </a:r>
            <a:br>
              <a:rPr lang="en-AU" sz="1600" dirty="0"/>
            </a:br>
            <a:endParaRPr lang="en-AU" sz="1600" dirty="0"/>
          </a:p>
          <a:p>
            <a:pPr marL="514350" indent="-514350">
              <a:buFont typeface="+mj-lt"/>
              <a:buAutoNum type="arabicPeriod"/>
            </a:pPr>
            <a:r>
              <a:rPr lang="en-AU" sz="1600" dirty="0"/>
              <a:t>Select either ACT or TAS.</a:t>
            </a:r>
          </a:p>
          <a:p>
            <a:pPr marL="514350" indent="-514350">
              <a:buFont typeface="+mj-lt"/>
              <a:buAutoNum type="arabicPeriod"/>
            </a:pPr>
            <a:endParaRPr lang="en-AU" sz="1600" dirty="0"/>
          </a:p>
          <a:p>
            <a:pPr marL="514350" indent="-514350">
              <a:buFont typeface="+mj-lt"/>
              <a:buAutoNum type="arabicPeriod"/>
            </a:pPr>
            <a:r>
              <a:rPr lang="en-AU" sz="1600" dirty="0"/>
              <a:t>The Club Affiliation Renewals Dashboard will display for the state selected.</a:t>
            </a:r>
          </a:p>
          <a:p>
            <a:pPr marL="0" indent="0">
              <a:buNone/>
            </a:pPr>
            <a:endParaRPr lang="en-AU" sz="1600" dirty="0"/>
          </a:p>
          <a:p>
            <a:pPr marL="514350" indent="-514350">
              <a:buFont typeface="+mj-lt"/>
              <a:buAutoNum type="arabicPeriod"/>
            </a:pPr>
            <a:endParaRPr lang="en-AU" sz="1600" dirty="0"/>
          </a:p>
          <a:p>
            <a:endParaRPr lang="en-AU" sz="1600" dirty="0"/>
          </a:p>
        </p:txBody>
      </p:sp>
      <p:pic>
        <p:nvPicPr>
          <p:cNvPr id="4" name="Picture 3"/>
          <p:cNvPicPr>
            <a:picLocks noChangeAspect="1"/>
          </p:cNvPicPr>
          <p:nvPr/>
        </p:nvPicPr>
        <p:blipFill>
          <a:blip r:embed="rId3"/>
          <a:stretch>
            <a:fillRect/>
          </a:stretch>
        </p:blipFill>
        <p:spPr>
          <a:xfrm>
            <a:off x="5692943" y="1417638"/>
            <a:ext cx="1896581" cy="2108586"/>
          </a:xfrm>
          <a:prstGeom prst="rect">
            <a:avLst/>
          </a:prstGeom>
        </p:spPr>
      </p:pic>
      <p:pic>
        <p:nvPicPr>
          <p:cNvPr id="5" name="Picture 4"/>
          <p:cNvPicPr>
            <a:picLocks noChangeAspect="1"/>
          </p:cNvPicPr>
          <p:nvPr/>
        </p:nvPicPr>
        <p:blipFill rotWithShape="1">
          <a:blip r:embed="rId4"/>
          <a:srcRect r="50605"/>
          <a:stretch/>
        </p:blipFill>
        <p:spPr>
          <a:xfrm>
            <a:off x="8184577" y="1765648"/>
            <a:ext cx="2057946" cy="2114822"/>
          </a:xfrm>
          <a:prstGeom prst="rect">
            <a:avLst/>
          </a:prstGeom>
        </p:spPr>
      </p:pic>
      <p:pic>
        <p:nvPicPr>
          <p:cNvPr id="6" name="Picture 5"/>
          <p:cNvPicPr>
            <a:picLocks noChangeAspect="1"/>
          </p:cNvPicPr>
          <p:nvPr/>
        </p:nvPicPr>
        <p:blipFill>
          <a:blip r:embed="rId5"/>
          <a:stretch>
            <a:fillRect/>
          </a:stretch>
        </p:blipFill>
        <p:spPr>
          <a:xfrm>
            <a:off x="5692942" y="4149081"/>
            <a:ext cx="4956184" cy="2097771"/>
          </a:xfrm>
          <a:prstGeom prst="rect">
            <a:avLst/>
          </a:prstGeom>
        </p:spPr>
      </p:pic>
      <p:sp>
        <p:nvSpPr>
          <p:cNvPr id="7" name="Rectangle 6"/>
          <p:cNvSpPr/>
          <p:nvPr/>
        </p:nvSpPr>
        <p:spPr>
          <a:xfrm>
            <a:off x="5692942" y="1844824"/>
            <a:ext cx="112313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5692942" y="2255907"/>
            <a:ext cx="112313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Arrow Connector 9"/>
          <p:cNvCxnSpPr/>
          <p:nvPr/>
        </p:nvCxnSpPr>
        <p:spPr>
          <a:xfrm flipV="1">
            <a:off x="4871864" y="2560639"/>
            <a:ext cx="821078" cy="1799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984877" y="3623755"/>
            <a:ext cx="3199701" cy="399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6" idx="1"/>
          </p:cNvCxnSpPr>
          <p:nvPr/>
        </p:nvCxnSpPr>
        <p:spPr>
          <a:xfrm>
            <a:off x="4713354" y="4537176"/>
            <a:ext cx="979589" cy="6607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139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Using the Club Affiliation Dashboard</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703512" y="1888232"/>
            <a:ext cx="5599250" cy="3340968"/>
          </a:xfrm>
          <a:prstGeom prst="rect">
            <a:avLst/>
          </a:prstGeom>
        </p:spPr>
      </p:pic>
      <p:sp>
        <p:nvSpPr>
          <p:cNvPr id="5" name="TextBox 4"/>
          <p:cNvSpPr txBox="1"/>
          <p:nvPr/>
        </p:nvSpPr>
        <p:spPr>
          <a:xfrm>
            <a:off x="7824193" y="1464322"/>
            <a:ext cx="2698887" cy="369332"/>
          </a:xfrm>
          <a:prstGeom prst="rect">
            <a:avLst/>
          </a:prstGeom>
          <a:solidFill>
            <a:schemeClr val="bg1"/>
          </a:solidFill>
          <a:ln>
            <a:solidFill>
              <a:schemeClr val="tx1"/>
            </a:solidFill>
          </a:ln>
        </p:spPr>
        <p:txBody>
          <a:bodyPr wrap="square" rtlCol="0">
            <a:spAutoFit/>
          </a:bodyPr>
          <a:lstStyle/>
          <a:p>
            <a:pPr>
              <a:spcAft>
                <a:spcPts val="600"/>
              </a:spcAft>
            </a:pPr>
            <a:r>
              <a:rPr lang="en-AU" sz="900" dirty="0"/>
              <a:t>Top Tabs:</a:t>
            </a:r>
            <a:br>
              <a:rPr lang="en-AU" sz="900" dirty="0"/>
            </a:br>
            <a:endParaRPr lang="en-AU" sz="900" dirty="0"/>
          </a:p>
        </p:txBody>
      </p:sp>
      <p:sp>
        <p:nvSpPr>
          <p:cNvPr id="6" name="TextBox 5"/>
          <p:cNvSpPr txBox="1"/>
          <p:nvPr/>
        </p:nvSpPr>
        <p:spPr>
          <a:xfrm>
            <a:off x="7842635" y="2007331"/>
            <a:ext cx="2698887" cy="369332"/>
          </a:xfrm>
          <a:prstGeom prst="rect">
            <a:avLst/>
          </a:prstGeom>
          <a:solidFill>
            <a:schemeClr val="bg1"/>
          </a:solidFill>
          <a:ln>
            <a:solidFill>
              <a:schemeClr val="tx1"/>
            </a:solidFill>
          </a:ln>
        </p:spPr>
        <p:txBody>
          <a:bodyPr wrap="square" rtlCol="0">
            <a:spAutoFit/>
          </a:bodyPr>
          <a:lstStyle/>
          <a:p>
            <a:pPr>
              <a:spcAft>
                <a:spcPts val="600"/>
              </a:spcAft>
            </a:pPr>
            <a:r>
              <a:rPr lang="en-AU" sz="900" dirty="0"/>
              <a:t>Affiliation Dashboard</a:t>
            </a:r>
            <a:br>
              <a:rPr lang="en-AU" sz="900" dirty="0"/>
            </a:br>
            <a:endParaRPr lang="en-AU" sz="900" dirty="0"/>
          </a:p>
        </p:txBody>
      </p:sp>
      <p:sp>
        <p:nvSpPr>
          <p:cNvPr id="7" name="TextBox 6"/>
          <p:cNvSpPr txBox="1"/>
          <p:nvPr/>
        </p:nvSpPr>
        <p:spPr>
          <a:xfrm>
            <a:off x="7871108" y="2605577"/>
            <a:ext cx="2698887" cy="230832"/>
          </a:xfrm>
          <a:prstGeom prst="rect">
            <a:avLst/>
          </a:prstGeom>
          <a:solidFill>
            <a:schemeClr val="bg1"/>
          </a:solidFill>
          <a:ln>
            <a:solidFill>
              <a:schemeClr val="tx1"/>
            </a:solidFill>
          </a:ln>
        </p:spPr>
        <p:txBody>
          <a:bodyPr wrap="square" rtlCol="0">
            <a:spAutoFit/>
          </a:bodyPr>
          <a:lstStyle/>
          <a:p>
            <a:pPr>
              <a:spcAft>
                <a:spcPts val="600"/>
              </a:spcAft>
            </a:pPr>
            <a:r>
              <a:rPr lang="en-AU" sz="900" dirty="0"/>
              <a:t>In Progress Applications (not ready to be reviewed)</a:t>
            </a:r>
          </a:p>
        </p:txBody>
      </p:sp>
      <p:sp>
        <p:nvSpPr>
          <p:cNvPr id="8" name="TextBox 7"/>
          <p:cNvSpPr txBox="1"/>
          <p:nvPr/>
        </p:nvSpPr>
        <p:spPr>
          <a:xfrm>
            <a:off x="7869016" y="3255606"/>
            <a:ext cx="2698887" cy="369332"/>
          </a:xfrm>
          <a:prstGeom prst="rect">
            <a:avLst/>
          </a:prstGeom>
          <a:solidFill>
            <a:schemeClr val="bg1"/>
          </a:solidFill>
          <a:ln>
            <a:solidFill>
              <a:schemeClr val="tx1"/>
            </a:solidFill>
          </a:ln>
        </p:spPr>
        <p:txBody>
          <a:bodyPr wrap="square" rtlCol="0">
            <a:spAutoFit/>
          </a:bodyPr>
          <a:lstStyle/>
          <a:p>
            <a:pPr>
              <a:spcAft>
                <a:spcPts val="600"/>
              </a:spcAft>
            </a:pPr>
            <a:r>
              <a:rPr lang="en-AU" sz="900" dirty="0"/>
              <a:t>Submitted Applications Pending Approval (ready to be reviewed)</a:t>
            </a:r>
          </a:p>
        </p:txBody>
      </p:sp>
      <p:sp>
        <p:nvSpPr>
          <p:cNvPr id="9" name="TextBox 8"/>
          <p:cNvSpPr txBox="1"/>
          <p:nvPr/>
        </p:nvSpPr>
        <p:spPr>
          <a:xfrm>
            <a:off x="7874638" y="3931499"/>
            <a:ext cx="2698887" cy="369332"/>
          </a:xfrm>
          <a:prstGeom prst="rect">
            <a:avLst/>
          </a:prstGeom>
          <a:solidFill>
            <a:schemeClr val="bg1"/>
          </a:solidFill>
          <a:ln>
            <a:solidFill>
              <a:schemeClr val="tx1"/>
            </a:solidFill>
          </a:ln>
        </p:spPr>
        <p:txBody>
          <a:bodyPr wrap="square" rtlCol="0">
            <a:spAutoFit/>
          </a:bodyPr>
          <a:lstStyle/>
          <a:p>
            <a:pPr>
              <a:spcAft>
                <a:spcPts val="600"/>
              </a:spcAft>
            </a:pPr>
            <a:r>
              <a:rPr lang="en-AU" sz="900" dirty="0"/>
              <a:t>Denied Applications (review completed)</a:t>
            </a:r>
            <a:br>
              <a:rPr lang="en-AU" sz="900" dirty="0"/>
            </a:br>
            <a:endParaRPr lang="en-AU" sz="900" dirty="0"/>
          </a:p>
        </p:txBody>
      </p:sp>
      <p:sp>
        <p:nvSpPr>
          <p:cNvPr id="10" name="TextBox 9"/>
          <p:cNvSpPr txBox="1"/>
          <p:nvPr/>
        </p:nvSpPr>
        <p:spPr>
          <a:xfrm>
            <a:off x="7869016" y="4551313"/>
            <a:ext cx="2698887" cy="369332"/>
          </a:xfrm>
          <a:prstGeom prst="rect">
            <a:avLst/>
          </a:prstGeom>
          <a:solidFill>
            <a:schemeClr val="bg1"/>
          </a:solidFill>
          <a:ln>
            <a:solidFill>
              <a:schemeClr val="tx1"/>
            </a:solidFill>
          </a:ln>
        </p:spPr>
        <p:txBody>
          <a:bodyPr wrap="square" rtlCol="0">
            <a:spAutoFit/>
          </a:bodyPr>
          <a:lstStyle/>
          <a:p>
            <a:pPr>
              <a:spcAft>
                <a:spcPts val="600"/>
              </a:spcAft>
            </a:pPr>
            <a:r>
              <a:rPr lang="en-AU" sz="900" dirty="0"/>
              <a:t>Approved Applications (review completed)</a:t>
            </a:r>
            <a:br>
              <a:rPr lang="en-AU" sz="900" dirty="0"/>
            </a:br>
            <a:endParaRPr lang="en-AU" sz="900" dirty="0"/>
          </a:p>
        </p:txBody>
      </p:sp>
      <p:sp>
        <p:nvSpPr>
          <p:cNvPr id="3" name="Rectangle 2"/>
          <p:cNvSpPr/>
          <p:nvPr/>
        </p:nvSpPr>
        <p:spPr>
          <a:xfrm>
            <a:off x="1703512" y="1821086"/>
            <a:ext cx="1944216" cy="231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724436" y="2052436"/>
            <a:ext cx="5578326" cy="4838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1734108" y="2581279"/>
            <a:ext cx="5568654" cy="4277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1734108" y="3108917"/>
            <a:ext cx="5568654" cy="9194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1735560" y="4126484"/>
            <a:ext cx="5568654" cy="426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1734108" y="4612621"/>
            <a:ext cx="5568654" cy="5332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Straight Arrow Connector 16"/>
          <p:cNvCxnSpPr>
            <a:stCxn id="5" idx="1"/>
          </p:cNvCxnSpPr>
          <p:nvPr/>
        </p:nvCxnSpPr>
        <p:spPr>
          <a:xfrm flipH="1">
            <a:off x="3647728" y="1648988"/>
            <a:ext cx="4176464" cy="2392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1"/>
            <a:endCxn id="11" idx="3"/>
          </p:cNvCxnSpPr>
          <p:nvPr/>
        </p:nvCxnSpPr>
        <p:spPr>
          <a:xfrm flipH="1">
            <a:off x="7302762" y="2191998"/>
            <a:ext cx="539872" cy="1023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1"/>
            <a:endCxn id="12" idx="3"/>
          </p:cNvCxnSpPr>
          <p:nvPr/>
        </p:nvCxnSpPr>
        <p:spPr>
          <a:xfrm flipH="1">
            <a:off x="7302763" y="2720994"/>
            <a:ext cx="568345" cy="741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3" idx="3"/>
          </p:cNvCxnSpPr>
          <p:nvPr/>
        </p:nvCxnSpPr>
        <p:spPr>
          <a:xfrm flipH="1">
            <a:off x="7302762" y="3439505"/>
            <a:ext cx="553714" cy="1291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4" idx="3"/>
          </p:cNvCxnSpPr>
          <p:nvPr/>
        </p:nvCxnSpPr>
        <p:spPr>
          <a:xfrm flipH="1">
            <a:off x="7304215" y="4095702"/>
            <a:ext cx="564801" cy="2438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5" idx="3"/>
          </p:cNvCxnSpPr>
          <p:nvPr/>
        </p:nvCxnSpPr>
        <p:spPr>
          <a:xfrm flipH="1">
            <a:off x="7302763" y="4735980"/>
            <a:ext cx="564801" cy="1432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290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How to check if an application is in progress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5520" y="1772817"/>
            <a:ext cx="5050904" cy="2742051"/>
          </a:xfrm>
          <a:prstGeom prst="rect">
            <a:avLst/>
          </a:prstGeom>
        </p:spPr>
      </p:pic>
      <p:sp>
        <p:nvSpPr>
          <p:cNvPr id="6" name="Rectangle 5"/>
          <p:cNvSpPr/>
          <p:nvPr/>
        </p:nvSpPr>
        <p:spPr>
          <a:xfrm>
            <a:off x="1797071" y="2780928"/>
            <a:ext cx="5050904"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7464153" y="2596262"/>
            <a:ext cx="2698887" cy="369332"/>
          </a:xfrm>
          <a:prstGeom prst="rect">
            <a:avLst/>
          </a:prstGeom>
          <a:solidFill>
            <a:schemeClr val="bg1"/>
          </a:solidFill>
          <a:ln>
            <a:solidFill>
              <a:schemeClr val="tx1"/>
            </a:solidFill>
          </a:ln>
        </p:spPr>
        <p:txBody>
          <a:bodyPr wrap="square" rtlCol="0">
            <a:spAutoFit/>
          </a:bodyPr>
          <a:lstStyle/>
          <a:p>
            <a:pPr>
              <a:spcAft>
                <a:spcPts val="600"/>
              </a:spcAft>
            </a:pPr>
            <a:r>
              <a:rPr lang="en-AU" sz="900" dirty="0"/>
              <a:t>in Progress Applications can be found here. No action are required for these reports</a:t>
            </a:r>
          </a:p>
        </p:txBody>
      </p:sp>
      <p:cxnSp>
        <p:nvCxnSpPr>
          <p:cNvPr id="7" name="Straight Arrow Connector 6"/>
          <p:cNvCxnSpPr>
            <a:stCxn id="5" idx="1"/>
            <a:endCxn id="6" idx="3"/>
          </p:cNvCxnSpPr>
          <p:nvPr/>
        </p:nvCxnSpPr>
        <p:spPr>
          <a:xfrm flipH="1">
            <a:off x="6847976" y="2780928"/>
            <a:ext cx="616177" cy="4680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314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How to check if an application has not been started</a:t>
            </a:r>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977694" y="1628007"/>
            <a:ext cx="4243388" cy="23050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992" y="3933057"/>
            <a:ext cx="3960440" cy="2353912"/>
          </a:xfrm>
          <a:prstGeom prst="rect">
            <a:avLst/>
          </a:prstGeom>
        </p:spPr>
      </p:pic>
      <p:sp>
        <p:nvSpPr>
          <p:cNvPr id="6" name="Rectangle 5"/>
          <p:cNvSpPr/>
          <p:nvPr/>
        </p:nvSpPr>
        <p:spPr>
          <a:xfrm>
            <a:off x="2567608" y="1759767"/>
            <a:ext cx="86409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5970921" y="3874032"/>
            <a:ext cx="4085519" cy="2412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Straight Arrow Connector 8"/>
          <p:cNvCxnSpPr/>
          <p:nvPr/>
        </p:nvCxnSpPr>
        <p:spPr>
          <a:xfrm>
            <a:off x="3071664" y="2060848"/>
            <a:ext cx="2899256" cy="19442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544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838200" y="450232"/>
            <a:ext cx="9032631" cy="109024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75000"/>
              </a:lnSpc>
              <a:spcAft>
                <a:spcPts val="600"/>
              </a:spcAft>
              <a:defRPr/>
            </a:pPr>
            <a:r>
              <a:rPr lang="en-US" b="1" kern="1200" spc="-150" dirty="0">
                <a:solidFill>
                  <a:srgbClr val="193181"/>
                </a:solidFill>
                <a:latin typeface="+mn-lt"/>
                <a:ea typeface="+mj-ea"/>
                <a:cs typeface="+mj-cs"/>
              </a:rPr>
              <a:t>Online Club Affiliation Renewal Process</a:t>
            </a:r>
          </a:p>
        </p:txBody>
      </p:sp>
      <p:pic>
        <p:nvPicPr>
          <p:cNvPr id="1026" name="Picture 2" descr="http://gymnastics.org.au/images/affiliation%20process.PNG">
            <a:extLst>
              <a:ext uri="{FF2B5EF4-FFF2-40B4-BE49-F238E27FC236}">
                <a16:creationId xmlns:a16="http://schemas.microsoft.com/office/drawing/2014/main" id="{DCB06EEE-AF20-47FF-A631-C99DAB94C28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200" y="3066320"/>
            <a:ext cx="10515600" cy="1209293"/>
          </a:xfrm>
          <a:prstGeom prst="rect">
            <a:avLst/>
          </a:prstGeom>
          <a:solidFill>
            <a:srgbClr val="FFFFFF"/>
          </a:solidFill>
        </p:spPr>
      </p:pic>
      <p:sp>
        <p:nvSpPr>
          <p:cNvPr id="4" name="Slide Number Placeholder 3" hidden="1"/>
          <p:cNvSpPr>
            <a:spLocks noGrp="1"/>
          </p:cNvSpPr>
          <p:nvPr>
            <p:ph type="sldNum" sz="quarter" idx="4294967295"/>
          </p:nvPr>
        </p:nvSpPr>
        <p:spPr>
          <a:xfrm>
            <a:off x="9448800" y="6356350"/>
            <a:ext cx="2743200" cy="365125"/>
          </a:xfrm>
          <a:prstGeom prst="rect">
            <a:avLst/>
          </a:prstGeom>
        </p:spPr>
        <p:txBody>
          <a:bodyPr/>
          <a:lstStyle/>
          <a:p>
            <a:pPr defTabSz="914400">
              <a:spcAft>
                <a:spcPts val="600"/>
              </a:spcAft>
              <a:defRPr/>
            </a:pPr>
            <a:fld id="{5E4A3F29-E322-42A5-9575-E7C9F12F9DBD}" type="slidenum">
              <a:rPr lang="en-AU">
                <a:solidFill>
                  <a:prstClr val="black">
                    <a:tint val="75000"/>
                  </a:prstClr>
                </a:solidFill>
                <a:latin typeface="Calibri"/>
              </a:rPr>
              <a:pPr defTabSz="914400">
                <a:spcAft>
                  <a:spcPts val="600"/>
                </a:spcAft>
                <a:defRPr/>
              </a:pPr>
              <a:t>4</a:t>
            </a:fld>
            <a:endParaRPr lang="en-AU">
              <a:solidFill>
                <a:prstClr val="black">
                  <a:tint val="75000"/>
                </a:prstClr>
              </a:solidFill>
              <a:latin typeface="Calibri"/>
            </a:endParaRPr>
          </a:p>
        </p:txBody>
      </p:sp>
    </p:spTree>
    <p:extLst>
      <p:ext uri="{BB962C8B-B14F-4D97-AF65-F5344CB8AC3E}">
        <p14:creationId xmlns:p14="http://schemas.microsoft.com/office/powerpoint/2010/main" val="2379125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How to review submitted applications</a:t>
            </a:r>
          </a:p>
        </p:txBody>
      </p:sp>
      <p:pic>
        <p:nvPicPr>
          <p:cNvPr id="5"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bwMode="auto">
          <a:xfrm>
            <a:off x="1814871" y="1298699"/>
            <a:ext cx="4321175"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775520" y="3140968"/>
            <a:ext cx="4320480" cy="4110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1847528" y="3248197"/>
            <a:ext cx="576064" cy="1808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841" y="3789040"/>
            <a:ext cx="5914287" cy="2874760"/>
          </a:xfrm>
          <a:prstGeom prst="rect">
            <a:avLst/>
          </a:prstGeom>
        </p:spPr>
      </p:pic>
      <p:cxnSp>
        <p:nvCxnSpPr>
          <p:cNvPr id="10" name="Straight Arrow Connector 9"/>
          <p:cNvCxnSpPr>
            <a:stCxn id="7" idx="2"/>
          </p:cNvCxnSpPr>
          <p:nvPr/>
        </p:nvCxnSpPr>
        <p:spPr>
          <a:xfrm>
            <a:off x="2135560" y="3429000"/>
            <a:ext cx="3744416" cy="12241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727848" y="4707468"/>
            <a:ext cx="648072" cy="1826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59408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Submitted applications have a Pending Status</a:t>
            </a:r>
          </a:p>
        </p:txBody>
      </p:sp>
      <p:pic>
        <p:nvPicPr>
          <p:cNvPr id="8" name="Content Placeholder 7"/>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338764" y="3124337"/>
            <a:ext cx="2933700" cy="2819400"/>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775520" y="1443526"/>
            <a:ext cx="4320480" cy="2345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775520" y="3315733"/>
            <a:ext cx="4320480" cy="4110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4943872" y="3430859"/>
            <a:ext cx="1008112" cy="1729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7464152" y="3789040"/>
            <a:ext cx="115212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Straight Arrow Connector 10"/>
          <p:cNvCxnSpPr>
            <a:stCxn id="7" idx="3"/>
            <a:endCxn id="9" idx="1"/>
          </p:cNvCxnSpPr>
          <p:nvPr/>
        </p:nvCxnSpPr>
        <p:spPr>
          <a:xfrm>
            <a:off x="5951984" y="3517312"/>
            <a:ext cx="1512168" cy="4157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041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How to have applications resubmitted</a:t>
            </a:r>
          </a:p>
        </p:txBody>
      </p:sp>
      <p:pic>
        <p:nvPicPr>
          <p:cNvPr id="5"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1677232" y="1230665"/>
            <a:ext cx="5364163" cy="291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392145" y="1425737"/>
            <a:ext cx="2701583" cy="2117562"/>
          </a:xfrm>
          <a:prstGeom prst="rect">
            <a:avLst/>
          </a:prstGeom>
        </p:spPr>
      </p:pic>
      <p:sp>
        <p:nvSpPr>
          <p:cNvPr id="7" name="Rectangle 6"/>
          <p:cNvSpPr/>
          <p:nvPr/>
        </p:nvSpPr>
        <p:spPr>
          <a:xfrm>
            <a:off x="1703512" y="3293368"/>
            <a:ext cx="5364110" cy="8154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5663952" y="3717032"/>
            <a:ext cx="115212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7536160" y="2610708"/>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5684" y="3861048"/>
            <a:ext cx="2574503" cy="2232902"/>
          </a:xfrm>
          <a:prstGeom prst="rect">
            <a:avLst/>
          </a:prstGeom>
        </p:spPr>
      </p:pic>
      <p:sp>
        <p:nvSpPr>
          <p:cNvPr id="11" name="Rectangle 10"/>
          <p:cNvSpPr/>
          <p:nvPr/>
        </p:nvSpPr>
        <p:spPr>
          <a:xfrm>
            <a:off x="7485465" y="4735829"/>
            <a:ext cx="2498967" cy="8534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7485464" y="5733583"/>
            <a:ext cx="720080" cy="2877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4" name="Straight Arrow Connector 13"/>
          <p:cNvCxnSpPr>
            <a:stCxn id="8" idx="0"/>
            <a:endCxn id="9" idx="1"/>
          </p:cNvCxnSpPr>
          <p:nvPr/>
        </p:nvCxnSpPr>
        <p:spPr>
          <a:xfrm flipV="1">
            <a:off x="6240016" y="2718720"/>
            <a:ext cx="1296144" cy="9983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2"/>
          </p:cNvCxnSpPr>
          <p:nvPr/>
        </p:nvCxnSpPr>
        <p:spPr>
          <a:xfrm>
            <a:off x="7896200" y="2826733"/>
            <a:ext cx="720080" cy="19090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2" idx="3"/>
          </p:cNvCxnSpPr>
          <p:nvPr/>
        </p:nvCxnSpPr>
        <p:spPr>
          <a:xfrm flipH="1">
            <a:off x="8205544" y="5610611"/>
            <a:ext cx="554752" cy="2668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3071664" y="4532502"/>
            <a:ext cx="3168353" cy="1561448"/>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This will trigger the  Affiliation Button to </a:t>
            </a:r>
            <a:br>
              <a:rPr lang="en-AU" dirty="0">
                <a:solidFill>
                  <a:schemeClr val="bg1"/>
                </a:solidFill>
              </a:rPr>
            </a:br>
            <a:r>
              <a:rPr lang="en-AU" dirty="0">
                <a:solidFill>
                  <a:schemeClr val="bg1"/>
                </a:solidFill>
              </a:rPr>
              <a:t>re-appear on the Club Admin Portal  and send an email to the club admin</a:t>
            </a:r>
          </a:p>
        </p:txBody>
      </p:sp>
      <p:cxnSp>
        <p:nvCxnSpPr>
          <p:cNvPr id="21" name="Straight Arrow Connector 20"/>
          <p:cNvCxnSpPr>
            <a:endCxn id="20" idx="3"/>
          </p:cNvCxnSpPr>
          <p:nvPr/>
        </p:nvCxnSpPr>
        <p:spPr>
          <a:xfrm flipH="1" flipV="1">
            <a:off x="6240016" y="5313226"/>
            <a:ext cx="1245448" cy="5642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610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Resubmit Emails to Clubs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7529" y="1417638"/>
            <a:ext cx="8518799" cy="3883570"/>
          </a:xfrm>
          <a:prstGeom prst="rect">
            <a:avLst/>
          </a:prstGeom>
        </p:spPr>
      </p:pic>
    </p:spTree>
    <p:extLst>
      <p:ext uri="{BB962C8B-B14F-4D97-AF65-F5344CB8AC3E}">
        <p14:creationId xmlns:p14="http://schemas.microsoft.com/office/powerpoint/2010/main" val="2862429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0459" y="3542192"/>
            <a:ext cx="2551684" cy="2407089"/>
          </a:xfrm>
          <a:prstGeom prst="rect">
            <a:avLst/>
          </a:prstGeom>
        </p:spPr>
      </p:pic>
      <p:sp>
        <p:nvSpPr>
          <p:cNvPr id="2" name="Title 1"/>
          <p:cNvSpPr>
            <a:spLocks noGrp="1"/>
          </p:cNvSpPr>
          <p:nvPr>
            <p:ph type="title"/>
          </p:nvPr>
        </p:nvSpPr>
        <p:spPr/>
        <p:txBody>
          <a:bodyPr/>
          <a:lstStyle/>
          <a:p>
            <a:r>
              <a:rPr lang="en-AU" dirty="0"/>
              <a:t>How to approve applications</a:t>
            </a:r>
          </a:p>
        </p:txBody>
      </p:sp>
      <p:pic>
        <p:nvPicPr>
          <p:cNvPr id="7" name="Content Placeholder 6"/>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392157" y="1165545"/>
            <a:ext cx="2808287" cy="2336800"/>
          </a:xfrm>
          <a:prstGeom prst="rect">
            <a:avLst/>
          </a:prstGeom>
        </p:spPr>
      </p:pic>
      <p:pic>
        <p:nvPicPr>
          <p:cNvPr id="4"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775520" y="1165545"/>
            <a:ext cx="5364110" cy="2912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75520" y="3262161"/>
            <a:ext cx="5364110" cy="8154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5735960" y="3685825"/>
            <a:ext cx="115212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7485465" y="4470646"/>
            <a:ext cx="2498967" cy="8534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7485464" y="5468400"/>
            <a:ext cx="720080" cy="2877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Straight Arrow Connector 10"/>
          <p:cNvCxnSpPr>
            <a:endCxn id="10" idx="3"/>
          </p:cNvCxnSpPr>
          <p:nvPr/>
        </p:nvCxnSpPr>
        <p:spPr>
          <a:xfrm flipH="1">
            <a:off x="8205544" y="5345428"/>
            <a:ext cx="554752" cy="2668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520460" y="2151439"/>
            <a:ext cx="951805"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9107" y="4276896"/>
            <a:ext cx="5398810" cy="1518119"/>
          </a:xfrm>
          <a:prstGeom prst="rect">
            <a:avLst/>
          </a:prstGeom>
        </p:spPr>
      </p:pic>
      <p:sp>
        <p:nvSpPr>
          <p:cNvPr id="16" name="Rectangle 15"/>
          <p:cNvSpPr/>
          <p:nvPr/>
        </p:nvSpPr>
        <p:spPr>
          <a:xfrm>
            <a:off x="1775520" y="4820001"/>
            <a:ext cx="525658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8" name="Straight Arrow Connector 17"/>
          <p:cNvCxnSpPr>
            <a:stCxn id="10" idx="1"/>
          </p:cNvCxnSpPr>
          <p:nvPr/>
        </p:nvCxnSpPr>
        <p:spPr>
          <a:xfrm flipH="1" flipV="1">
            <a:off x="6744072" y="5108034"/>
            <a:ext cx="741392" cy="5042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3917976" y="6174247"/>
            <a:ext cx="2322041" cy="576391"/>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Trigger approval email to be sent</a:t>
            </a:r>
          </a:p>
        </p:txBody>
      </p:sp>
      <p:cxnSp>
        <p:nvCxnSpPr>
          <p:cNvPr id="22" name="Straight Arrow Connector 21"/>
          <p:cNvCxnSpPr>
            <a:stCxn id="10" idx="1"/>
            <a:endCxn id="21" idx="3"/>
          </p:cNvCxnSpPr>
          <p:nvPr/>
        </p:nvCxnSpPr>
        <p:spPr>
          <a:xfrm flipH="1">
            <a:off x="6240016" y="5612252"/>
            <a:ext cx="1245448" cy="8501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6" idx="3"/>
          </p:cNvCxnSpPr>
          <p:nvPr/>
        </p:nvCxnSpPr>
        <p:spPr>
          <a:xfrm flipV="1">
            <a:off x="6888089" y="2295455"/>
            <a:ext cx="632371" cy="14623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040216" y="2295456"/>
            <a:ext cx="720080" cy="21751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2271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Approval Emails</a:t>
            </a:r>
          </a:p>
        </p:txBody>
      </p:sp>
      <p:pic>
        <p:nvPicPr>
          <p:cNvPr id="5" name="Content Placeholder 4"/>
          <p:cNvPicPr>
            <a:picLocks noGrp="1" noChangeAspect="1"/>
          </p:cNvPicPr>
          <p:nvPr>
            <p:ph idx="1"/>
          </p:nvPr>
        </p:nvPicPr>
        <p:blipFill>
          <a:blip r:embed="rId2"/>
          <a:stretch>
            <a:fillRect/>
          </a:stretch>
        </p:blipFill>
        <p:spPr>
          <a:xfrm>
            <a:off x="1775518" y="1439628"/>
            <a:ext cx="8834649" cy="2925476"/>
          </a:xfrm>
          <a:prstGeom prst="rect">
            <a:avLst/>
          </a:prstGeom>
        </p:spPr>
      </p:pic>
    </p:spTree>
    <p:extLst>
      <p:ext uri="{BB962C8B-B14F-4D97-AF65-F5344CB8AC3E}">
        <p14:creationId xmlns:p14="http://schemas.microsoft.com/office/powerpoint/2010/main" val="30725087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How to deny applications</a:t>
            </a:r>
          </a:p>
        </p:txBody>
      </p:sp>
      <p:pic>
        <p:nvPicPr>
          <p:cNvPr id="7" name="Content Placeholder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663511" y="1181390"/>
            <a:ext cx="2530475" cy="2103438"/>
          </a:xfrm>
          <a:prstGeom prst="rect">
            <a:avLst/>
          </a:prstGeom>
        </p:spPr>
      </p:pic>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703512" y="1196752"/>
            <a:ext cx="5364110" cy="2912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03512" y="3293368"/>
            <a:ext cx="5364110" cy="8154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5663952" y="3717032"/>
            <a:ext cx="115212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301" y="3763076"/>
            <a:ext cx="2537498" cy="2301641"/>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723396" y="4264983"/>
            <a:ext cx="5344227" cy="1211101"/>
          </a:xfrm>
          <a:prstGeom prst="rect">
            <a:avLst/>
          </a:prstGeom>
        </p:spPr>
      </p:pic>
      <p:sp>
        <p:nvSpPr>
          <p:cNvPr id="10" name="Rectangle 9"/>
          <p:cNvSpPr/>
          <p:nvPr/>
        </p:nvSpPr>
        <p:spPr>
          <a:xfrm>
            <a:off x="1723394" y="4797152"/>
            <a:ext cx="372453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ounded Rectangle 10"/>
          <p:cNvSpPr/>
          <p:nvPr/>
        </p:nvSpPr>
        <p:spPr>
          <a:xfrm>
            <a:off x="4099430" y="5696373"/>
            <a:ext cx="2322041" cy="576391"/>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Triggers denial email to be sent</a:t>
            </a:r>
          </a:p>
        </p:txBody>
      </p:sp>
      <p:cxnSp>
        <p:nvCxnSpPr>
          <p:cNvPr id="13" name="Straight Arrow Connector 12"/>
          <p:cNvCxnSpPr>
            <a:endCxn id="14" idx="1"/>
          </p:cNvCxnSpPr>
          <p:nvPr/>
        </p:nvCxnSpPr>
        <p:spPr>
          <a:xfrm flipV="1">
            <a:off x="6816081" y="2240372"/>
            <a:ext cx="897851" cy="15227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713932" y="2147578"/>
            <a:ext cx="830341" cy="1855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7701808" y="4687139"/>
            <a:ext cx="2282625" cy="7889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7641923" y="5638806"/>
            <a:ext cx="686326" cy="2704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8" name="Straight Arrow Connector 17"/>
          <p:cNvCxnSpPr>
            <a:endCxn id="15" idx="0"/>
          </p:cNvCxnSpPr>
          <p:nvPr/>
        </p:nvCxnSpPr>
        <p:spPr>
          <a:xfrm>
            <a:off x="8248454" y="2339752"/>
            <a:ext cx="594667" cy="23473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6" idx="3"/>
          </p:cNvCxnSpPr>
          <p:nvPr/>
        </p:nvCxnSpPr>
        <p:spPr>
          <a:xfrm flipH="1">
            <a:off x="8328249" y="5483347"/>
            <a:ext cx="514870" cy="2906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0" idx="3"/>
          </p:cNvCxnSpPr>
          <p:nvPr/>
        </p:nvCxnSpPr>
        <p:spPr>
          <a:xfrm flipH="1" flipV="1">
            <a:off x="5447929" y="4941168"/>
            <a:ext cx="2266003" cy="897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5" idx="1"/>
            <a:endCxn id="11" idx="3"/>
          </p:cNvCxnSpPr>
          <p:nvPr/>
        </p:nvCxnSpPr>
        <p:spPr>
          <a:xfrm flipH="1">
            <a:off x="6421471" y="5081612"/>
            <a:ext cx="1280337" cy="9029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043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Denied Application Email</a:t>
            </a:r>
          </a:p>
        </p:txBody>
      </p:sp>
      <p:pic>
        <p:nvPicPr>
          <p:cNvPr id="5" name="Content Placeholder 4"/>
          <p:cNvPicPr>
            <a:picLocks noGrp="1" noChangeAspect="1"/>
          </p:cNvPicPr>
          <p:nvPr>
            <p:ph idx="1"/>
          </p:nvPr>
        </p:nvPicPr>
        <p:blipFill>
          <a:blip r:embed="rId2"/>
          <a:stretch>
            <a:fillRect/>
          </a:stretch>
        </p:blipFill>
        <p:spPr>
          <a:xfrm>
            <a:off x="1703512" y="1772816"/>
            <a:ext cx="8510622" cy="3096344"/>
          </a:xfrm>
          <a:prstGeom prst="rect">
            <a:avLst/>
          </a:prstGeom>
        </p:spPr>
      </p:pic>
    </p:spTree>
    <p:extLst>
      <p:ext uri="{BB962C8B-B14F-4D97-AF65-F5344CB8AC3E}">
        <p14:creationId xmlns:p14="http://schemas.microsoft.com/office/powerpoint/2010/main" val="33740512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How to check historical applications</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445206"/>
            <a:ext cx="10515600" cy="2451775"/>
          </a:xfrm>
          <a:prstGeom prst="rect">
            <a:avLst/>
          </a:prstGeom>
        </p:spPr>
      </p:pic>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981200" y="1629327"/>
            <a:ext cx="4243510" cy="230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359696" y="1758253"/>
            <a:ext cx="86409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Straight Arrow Connector 5"/>
          <p:cNvCxnSpPr>
            <a:stCxn id="5" idx="2"/>
          </p:cNvCxnSpPr>
          <p:nvPr/>
        </p:nvCxnSpPr>
        <p:spPr>
          <a:xfrm>
            <a:off x="3791744" y="2046286"/>
            <a:ext cx="2160240" cy="22468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00056" y="1758254"/>
            <a:ext cx="3600400" cy="646331"/>
          </a:xfrm>
          <a:prstGeom prst="rect">
            <a:avLst/>
          </a:prstGeom>
          <a:noFill/>
        </p:spPr>
        <p:txBody>
          <a:bodyPr wrap="square" rtlCol="0">
            <a:spAutoFit/>
          </a:bodyPr>
          <a:lstStyle/>
          <a:p>
            <a:r>
              <a:rPr lang="en-AU" dirty="0"/>
              <a:t>This table will be populated in later years.</a:t>
            </a:r>
          </a:p>
        </p:txBody>
      </p:sp>
    </p:spTree>
    <p:extLst>
      <p:ext uri="{BB962C8B-B14F-4D97-AF65-F5344CB8AC3E}">
        <p14:creationId xmlns:p14="http://schemas.microsoft.com/office/powerpoint/2010/main" val="1772407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Staff Site&gt; Affiliation Renewals&gt; </a:t>
            </a:r>
            <a:br>
              <a:rPr lang="en-AU" dirty="0"/>
            </a:br>
            <a:r>
              <a:rPr lang="en-AU" dirty="0"/>
              <a:t>Advise Approval Outcome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508" y="2657474"/>
            <a:ext cx="8195239" cy="3366667"/>
          </a:xfrm>
          <a:prstGeom prst="rect">
            <a:avLst/>
          </a:prstGeom>
          <a:ln>
            <a:solidFill>
              <a:schemeClr val="accent1"/>
            </a:solidFill>
          </a:ln>
        </p:spPr>
      </p:pic>
      <p:sp>
        <p:nvSpPr>
          <p:cNvPr id="6" name="TextBox 5"/>
          <p:cNvSpPr txBox="1"/>
          <p:nvPr/>
        </p:nvSpPr>
        <p:spPr>
          <a:xfrm>
            <a:off x="694218" y="1409197"/>
            <a:ext cx="8028572" cy="1107996"/>
          </a:xfrm>
          <a:prstGeom prst="rect">
            <a:avLst/>
          </a:prstGeom>
          <a:noFill/>
        </p:spPr>
        <p:txBody>
          <a:bodyPr wrap="square" rtlCol="0">
            <a:spAutoFit/>
          </a:bodyPr>
          <a:lstStyle/>
          <a:p>
            <a:pPr marL="285750" indent="-285750">
              <a:buFont typeface="Arial" panose="020B0604020202020204" pitchFamily="34" charset="0"/>
              <a:buChar char="•"/>
            </a:pPr>
            <a:r>
              <a:rPr lang="en-AU" sz="1100" dirty="0"/>
              <a:t>The </a:t>
            </a:r>
            <a:r>
              <a:rPr lang="en-AU" sz="1100" b="1" dirty="0"/>
              <a:t>Please provide your explanation </a:t>
            </a:r>
            <a:r>
              <a:rPr lang="en-AU" sz="1100" dirty="0"/>
              <a:t>section provides the State Association  the opportunity to enter any follow-up details for the club, such as:</a:t>
            </a:r>
          </a:p>
          <a:p>
            <a:pPr marL="742950" lvl="1" indent="-285750">
              <a:buFont typeface="Arial" panose="020B0604020202020204" pitchFamily="34" charset="0"/>
              <a:buChar char="•"/>
            </a:pPr>
            <a:r>
              <a:rPr lang="en-AU" sz="1100" dirty="0"/>
              <a:t>the status of adding / removing a club personnel or member based on any notes provided by the club</a:t>
            </a:r>
          </a:p>
          <a:p>
            <a:pPr marL="742950" lvl="1" indent="-285750">
              <a:buFont typeface="Arial" panose="020B0604020202020204" pitchFamily="34" charset="0"/>
              <a:buChar char="•"/>
            </a:pPr>
            <a:r>
              <a:rPr lang="en-AU" sz="1100" dirty="0"/>
              <a:t>indicate to the club if any information is outstanding or incomplete in their affiliation renewal application</a:t>
            </a:r>
          </a:p>
          <a:p>
            <a:pPr marL="742950" lvl="1" indent="-285750">
              <a:buFont typeface="Arial" panose="020B0604020202020204" pitchFamily="34" charset="0"/>
              <a:buChar char="•"/>
            </a:pPr>
            <a:r>
              <a:rPr lang="en-AU" sz="1100" dirty="0"/>
              <a:t>indicate to the club the status of their affiliation renewal i.e. denied with a reason</a:t>
            </a:r>
          </a:p>
          <a:p>
            <a:pPr marL="285750" indent="-285750">
              <a:buFont typeface="Arial" panose="020B0604020202020204" pitchFamily="34" charset="0"/>
              <a:buChar char="•"/>
            </a:pPr>
            <a:r>
              <a:rPr lang="en-AU" sz="1100" dirty="0"/>
              <a:t>These details will appear in the notification email the club receives once the State Association selects </a:t>
            </a:r>
            <a:r>
              <a:rPr lang="en-AU" sz="1100" b="1" dirty="0"/>
              <a:t>Save</a:t>
            </a:r>
            <a:r>
              <a:rPr lang="en-AU" sz="1100" dirty="0"/>
              <a:t> to continue</a:t>
            </a:r>
          </a:p>
        </p:txBody>
      </p:sp>
    </p:spTree>
    <p:extLst>
      <p:ext uri="{BB962C8B-B14F-4D97-AF65-F5344CB8AC3E}">
        <p14:creationId xmlns:p14="http://schemas.microsoft.com/office/powerpoint/2010/main" val="3376128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Logging into the Club Admin Portal as a Club Admin</a:t>
            </a:r>
          </a:p>
        </p:txBody>
      </p:sp>
      <p:sp>
        <p:nvSpPr>
          <p:cNvPr id="3" name="Content Placeholder 2"/>
          <p:cNvSpPr>
            <a:spLocks noGrp="1"/>
          </p:cNvSpPr>
          <p:nvPr>
            <p:ph idx="1"/>
          </p:nvPr>
        </p:nvSpPr>
        <p:spPr/>
        <p:txBody>
          <a:bodyPr/>
          <a:lstStyle/>
          <a:p>
            <a:pPr marL="514350" indent="-514350">
              <a:buFont typeface="+mj-lt"/>
              <a:buAutoNum type="arabicPeriod"/>
            </a:pPr>
            <a:r>
              <a:rPr lang="en-AU" sz="1600" dirty="0"/>
              <a:t>Log onto GOL (</a:t>
            </a:r>
            <a:r>
              <a:rPr lang="en-AU" sz="1600" dirty="0">
                <a:hlinkClick r:id="rId2"/>
              </a:rPr>
              <a:t>https://imis.gymnastics.org.au/</a:t>
            </a:r>
            <a:r>
              <a:rPr lang="en-AU" sz="1600" dirty="0"/>
              <a:t> )</a:t>
            </a:r>
            <a:br>
              <a:rPr lang="en-AU" sz="1600" dirty="0"/>
            </a:br>
            <a:endParaRPr lang="en-AU" sz="1600" dirty="0"/>
          </a:p>
          <a:p>
            <a:pPr marL="514350" indent="-514350">
              <a:buFont typeface="+mj-lt"/>
              <a:buAutoNum type="arabicPeriod"/>
            </a:pPr>
            <a:r>
              <a:rPr lang="en-AU" sz="1600" dirty="0"/>
              <a:t>Select the link in the top right hand corner </a:t>
            </a:r>
            <a:r>
              <a:rPr lang="en-AU" sz="1600" b="1" dirty="0"/>
              <a:t>Hi, &lt;Your Name&gt;</a:t>
            </a:r>
            <a:br>
              <a:rPr lang="en-AU" sz="1600" b="1" dirty="0"/>
            </a:br>
            <a:br>
              <a:rPr lang="en-AU" sz="1600" b="1" dirty="0"/>
            </a:br>
            <a:br>
              <a:rPr lang="en-AU" sz="1600" b="1" dirty="0"/>
            </a:br>
            <a:br>
              <a:rPr lang="en-AU" sz="1600" b="1" dirty="0"/>
            </a:br>
            <a:br>
              <a:rPr lang="en-AU" sz="1600" b="1" dirty="0"/>
            </a:br>
            <a:endParaRPr lang="en-AU" sz="1600" b="1" dirty="0"/>
          </a:p>
          <a:p>
            <a:pPr marL="514350" indent="-514350">
              <a:buFont typeface="+mj-lt"/>
              <a:buAutoNum type="arabicPeriod"/>
            </a:pPr>
            <a:r>
              <a:rPr lang="en-AU" sz="1600" dirty="0"/>
              <a:t>A new My Account page will appear.</a:t>
            </a:r>
            <a:br>
              <a:rPr lang="en-AU" sz="1600" dirty="0"/>
            </a:br>
            <a:r>
              <a:rPr lang="en-AU" sz="1600" dirty="0"/>
              <a:t>Select the </a:t>
            </a:r>
            <a:r>
              <a:rPr lang="en-AU" sz="1600" b="1" dirty="0"/>
              <a:t>Club Admin Home</a:t>
            </a:r>
            <a:r>
              <a:rPr lang="en-AU" sz="1600" dirty="0"/>
              <a:t> link </a:t>
            </a:r>
            <a:br>
              <a:rPr lang="en-AU" sz="1600" dirty="0"/>
            </a:br>
            <a:r>
              <a:rPr lang="en-AU" sz="1600" dirty="0"/>
              <a:t>on the left hand side of the page.</a:t>
            </a:r>
            <a:br>
              <a:rPr lang="en-AU" sz="1600" dirty="0"/>
            </a:br>
            <a:endParaRPr lang="en-AU" sz="1600" dirty="0"/>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901181" y="2712138"/>
            <a:ext cx="2376264" cy="936104"/>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6921361" y="2324317"/>
            <a:ext cx="3743325" cy="2895600"/>
          </a:xfrm>
          <a:prstGeom prst="rect">
            <a:avLst/>
          </a:prstGeom>
        </p:spPr>
      </p:pic>
      <p:cxnSp>
        <p:nvCxnSpPr>
          <p:cNvPr id="9" name="Straight Arrow Connector 8"/>
          <p:cNvCxnSpPr>
            <a:cxnSpLocks/>
          </p:cNvCxnSpPr>
          <p:nvPr/>
        </p:nvCxnSpPr>
        <p:spPr>
          <a:xfrm flipV="1">
            <a:off x="4393769" y="4023895"/>
            <a:ext cx="2695188" cy="3311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713662" y="2648969"/>
            <a:ext cx="2088232" cy="1851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100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Affiliation Reports</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764087" y="1978913"/>
            <a:ext cx="1790700" cy="3600450"/>
          </a:xfrm>
          <a:prstGeom prst="rect">
            <a:avLst/>
          </a:prstGeom>
        </p:spPr>
      </p:pic>
      <p:sp>
        <p:nvSpPr>
          <p:cNvPr id="7" name="TextBox 6"/>
          <p:cNvSpPr txBox="1"/>
          <p:nvPr/>
        </p:nvSpPr>
        <p:spPr>
          <a:xfrm>
            <a:off x="1775520" y="1192406"/>
            <a:ext cx="8147012" cy="646331"/>
          </a:xfrm>
          <a:prstGeom prst="rect">
            <a:avLst/>
          </a:prstGeom>
          <a:noFill/>
        </p:spPr>
        <p:txBody>
          <a:bodyPr wrap="square" rtlCol="0">
            <a:spAutoFit/>
          </a:bodyPr>
          <a:lstStyle/>
          <a:p>
            <a:r>
              <a:rPr lang="en-AU" dirty="0"/>
              <a:t>Affiliation Reports can be accessed on the </a:t>
            </a:r>
            <a:r>
              <a:rPr lang="en-AU" dirty="0">
                <a:hlinkClick r:id="rId4"/>
              </a:rPr>
              <a:t>Staff Site</a:t>
            </a:r>
            <a:r>
              <a:rPr lang="en-AU" dirty="0"/>
              <a:t> via: </a:t>
            </a:r>
          </a:p>
          <a:p>
            <a:r>
              <a:rPr lang="en-AU" b="1" dirty="0"/>
              <a:t>Reports &gt; Club Affiliation Reports</a:t>
            </a:r>
          </a:p>
        </p:txBody>
      </p:sp>
      <p:sp>
        <p:nvSpPr>
          <p:cNvPr id="8" name="Rectangle 7"/>
          <p:cNvSpPr/>
          <p:nvPr/>
        </p:nvSpPr>
        <p:spPr>
          <a:xfrm>
            <a:off x="1948012" y="4822759"/>
            <a:ext cx="1790579" cy="2610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0476" y="1978913"/>
            <a:ext cx="6169962" cy="2356583"/>
          </a:xfrm>
          <a:prstGeom prst="rect">
            <a:avLst/>
          </a:prstGeom>
          <a:ln>
            <a:solidFill>
              <a:schemeClr val="tx1"/>
            </a:solidFill>
          </a:ln>
        </p:spPr>
      </p:pic>
      <p:cxnSp>
        <p:nvCxnSpPr>
          <p:cNvPr id="16" name="Straight Arrow Connector 15"/>
          <p:cNvCxnSpPr/>
          <p:nvPr/>
        </p:nvCxnSpPr>
        <p:spPr>
          <a:xfrm flipV="1">
            <a:off x="3738590" y="2941635"/>
            <a:ext cx="1925362" cy="202517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922532" y="2941635"/>
            <a:ext cx="0" cy="44043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106197" y="4509120"/>
            <a:ext cx="6200398" cy="1785104"/>
          </a:xfrm>
          <a:prstGeom prst="rect">
            <a:avLst/>
          </a:prstGeom>
          <a:noFill/>
        </p:spPr>
        <p:txBody>
          <a:bodyPr wrap="square" rtlCol="0">
            <a:spAutoFit/>
          </a:bodyPr>
          <a:lstStyle/>
          <a:p>
            <a:pPr marL="285750" indent="-285750">
              <a:buFont typeface="Arial" panose="020B0604020202020204" pitchFamily="34" charset="0"/>
              <a:buChar char="•"/>
            </a:pPr>
            <a:r>
              <a:rPr lang="en-AU" sz="1100" dirty="0"/>
              <a:t>Select the drop-down to view available reports</a:t>
            </a:r>
          </a:p>
          <a:p>
            <a:pPr marL="285750" indent="-285750">
              <a:buFont typeface="Arial" panose="020B0604020202020204" pitchFamily="34" charset="0"/>
              <a:buChar char="•"/>
            </a:pPr>
            <a:r>
              <a:rPr lang="en-AU" sz="1100" dirty="0"/>
              <a:t>All reports are specific to the State user that is logged in i.e. the user will only see clubs within their State</a:t>
            </a:r>
          </a:p>
          <a:p>
            <a:pPr marL="285750" indent="-285750">
              <a:buFont typeface="Arial" panose="020B0604020202020204" pitchFamily="34" charset="0"/>
              <a:buChar char="•"/>
            </a:pPr>
            <a:r>
              <a:rPr lang="en-AU" sz="1100" dirty="0"/>
              <a:t>All reports list currently affiliated clubs</a:t>
            </a:r>
          </a:p>
          <a:p>
            <a:pPr marL="285750" indent="-285750">
              <a:buFont typeface="Arial" panose="020B0604020202020204" pitchFamily="34" charset="0"/>
              <a:buChar char="•"/>
            </a:pPr>
            <a:r>
              <a:rPr lang="en-AU" sz="1100" dirty="0"/>
              <a:t>The purpose of the reports is to assist in verifying information captured by the clubs during the affiliation process e.g. confirming </a:t>
            </a:r>
            <a:r>
              <a:rPr lang="en-AU" sz="1100" dirty="0" err="1"/>
              <a:t>gymsports</a:t>
            </a:r>
            <a:r>
              <a:rPr lang="en-AU" sz="1100" dirty="0"/>
              <a:t> and tech member accreditation</a:t>
            </a:r>
          </a:p>
          <a:p>
            <a:pPr marL="285750" indent="-285750">
              <a:buFont typeface="Arial" panose="020B0604020202020204" pitchFamily="34" charset="0"/>
              <a:buChar char="•"/>
            </a:pPr>
            <a:r>
              <a:rPr lang="en-AU" sz="1100" dirty="0"/>
              <a:t>All reports can be exported into the following formats Excel, PDF, Word, CSV &amp; XML. We recommend using Excel to perform further analysis with the data</a:t>
            </a:r>
          </a:p>
          <a:p>
            <a:pPr marL="285750" indent="-285750">
              <a:buFont typeface="Arial" panose="020B0604020202020204" pitchFamily="34" charset="0"/>
              <a:buChar char="•"/>
            </a:pPr>
            <a:r>
              <a:rPr lang="en-AU" sz="1100" dirty="0"/>
              <a:t>Note, running or exporting the reports does not affect the data, including any manipulation or analysis done in Excel, once exported, as this is separate from the system</a:t>
            </a:r>
          </a:p>
        </p:txBody>
      </p:sp>
    </p:spTree>
    <p:extLst>
      <p:ext uri="{BB962C8B-B14F-4D97-AF65-F5344CB8AC3E}">
        <p14:creationId xmlns:p14="http://schemas.microsoft.com/office/powerpoint/2010/main" val="7125893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About Affiliation Reports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6070565"/>
              </p:ext>
            </p:extLst>
          </p:nvPr>
        </p:nvGraphicFramePr>
        <p:xfrm>
          <a:off x="838200" y="1757363"/>
          <a:ext cx="10515598" cy="4368800"/>
        </p:xfrm>
        <a:graphic>
          <a:graphicData uri="http://schemas.openxmlformats.org/drawingml/2006/table">
            <a:tbl>
              <a:tblPr firstRow="1" bandRow="1">
                <a:tableStyleId>{5C22544A-7EE6-4342-B048-85BDC9FD1C3A}</a:tableStyleId>
              </a:tblPr>
              <a:tblGrid>
                <a:gridCol w="3864429">
                  <a:extLst>
                    <a:ext uri="{9D8B030D-6E8A-4147-A177-3AD203B41FA5}">
                      <a16:colId xmlns:a16="http://schemas.microsoft.com/office/drawing/2014/main" val="880152528"/>
                    </a:ext>
                  </a:extLst>
                </a:gridCol>
                <a:gridCol w="1932214">
                  <a:extLst>
                    <a:ext uri="{9D8B030D-6E8A-4147-A177-3AD203B41FA5}">
                      <a16:colId xmlns:a16="http://schemas.microsoft.com/office/drawing/2014/main" val="2463105682"/>
                    </a:ext>
                  </a:extLst>
                </a:gridCol>
                <a:gridCol w="4718955">
                  <a:extLst>
                    <a:ext uri="{9D8B030D-6E8A-4147-A177-3AD203B41FA5}">
                      <a16:colId xmlns:a16="http://schemas.microsoft.com/office/drawing/2014/main" val="3225181512"/>
                    </a:ext>
                  </a:extLst>
                </a:gridCol>
              </a:tblGrid>
              <a:tr h="370840">
                <a:tc>
                  <a:txBody>
                    <a:bodyPr/>
                    <a:lstStyle/>
                    <a:p>
                      <a:r>
                        <a:rPr lang="en-AU" sz="1200" dirty="0">
                          <a:solidFill>
                            <a:schemeClr val="tx1"/>
                          </a:solidFill>
                        </a:rPr>
                        <a:t>Report</a:t>
                      </a:r>
                    </a:p>
                  </a:txBody>
                  <a:tcPr/>
                </a:tc>
                <a:tc>
                  <a:txBody>
                    <a:bodyPr/>
                    <a:lstStyle/>
                    <a:p>
                      <a:r>
                        <a:rPr lang="en-AU" sz="1200" dirty="0">
                          <a:solidFill>
                            <a:schemeClr val="tx1"/>
                          </a:solidFill>
                        </a:rPr>
                        <a:t>Can be seen by</a:t>
                      </a:r>
                    </a:p>
                  </a:txBody>
                  <a:tcPr/>
                </a:tc>
                <a:tc>
                  <a:txBody>
                    <a:bodyPr/>
                    <a:lstStyle/>
                    <a:p>
                      <a:r>
                        <a:rPr lang="en-AU" sz="1200" dirty="0">
                          <a:solidFill>
                            <a:schemeClr val="tx1"/>
                          </a:solidFill>
                        </a:rPr>
                        <a:t>Purpose</a:t>
                      </a:r>
                    </a:p>
                  </a:txBody>
                  <a:tcPr/>
                </a:tc>
                <a:extLst>
                  <a:ext uri="{0D108BD9-81ED-4DB2-BD59-A6C34878D82A}">
                    <a16:rowId xmlns:a16="http://schemas.microsoft.com/office/drawing/2014/main" val="3193631043"/>
                  </a:ext>
                </a:extLst>
              </a:tr>
              <a:tr h="370840">
                <a:tc>
                  <a:txBody>
                    <a:bodyPr/>
                    <a:lstStyle/>
                    <a:p>
                      <a:r>
                        <a:rPr lang="en-AU" sz="1000" dirty="0"/>
                        <a:t>Club Affiliation – Affiliated Club Details</a:t>
                      </a:r>
                    </a:p>
                  </a:txBody>
                  <a:tcPr/>
                </a:tc>
                <a:tc>
                  <a:txBody>
                    <a:bodyPr/>
                    <a:lstStyle/>
                    <a:p>
                      <a:pPr marL="0" indent="0">
                        <a:buFont typeface="Arial" panose="020B0604020202020204" pitchFamily="34" charset="0"/>
                        <a:buNone/>
                      </a:pPr>
                      <a:r>
                        <a:rPr lang="en-AU" sz="1000" dirty="0"/>
                        <a:t>State</a:t>
                      </a:r>
                      <a:r>
                        <a:rPr lang="en-AU" sz="1000" baseline="0" dirty="0"/>
                        <a:t> Association</a:t>
                      </a:r>
                      <a:endParaRPr lang="en-AU" sz="1000" dirty="0"/>
                    </a:p>
                  </a:txBody>
                  <a:tcPr/>
                </a:tc>
                <a:tc>
                  <a:txBody>
                    <a:bodyPr/>
                    <a:lstStyle/>
                    <a:p>
                      <a:pPr marL="171450" indent="-171450">
                        <a:buFont typeface="Arial" panose="020B0604020202020204" pitchFamily="34" charset="0"/>
                        <a:buChar char="•"/>
                      </a:pPr>
                      <a:r>
                        <a:rPr lang="en-AU" sz="1000" dirty="0"/>
                        <a:t>Details of clubs in state who have affiliated for current</a:t>
                      </a:r>
                      <a:r>
                        <a:rPr lang="en-AU" sz="1000" baseline="0" dirty="0"/>
                        <a:t> year.</a:t>
                      </a:r>
                      <a:endParaRPr lang="en-AU" sz="1000" dirty="0"/>
                    </a:p>
                  </a:txBody>
                  <a:tcPr/>
                </a:tc>
                <a:extLst>
                  <a:ext uri="{0D108BD9-81ED-4DB2-BD59-A6C34878D82A}">
                    <a16:rowId xmlns:a16="http://schemas.microsoft.com/office/drawing/2014/main" val="3845106054"/>
                  </a:ext>
                </a:extLst>
              </a:tr>
              <a:tr h="370840">
                <a:tc>
                  <a:txBody>
                    <a:bodyPr/>
                    <a:lstStyle/>
                    <a:p>
                      <a:r>
                        <a:rPr lang="en-AU" sz="1000" dirty="0"/>
                        <a:t>Club Affiliation – Legal &amp; Insurance Details</a:t>
                      </a:r>
                    </a:p>
                  </a:txBody>
                  <a:tcPr/>
                </a:tc>
                <a:tc>
                  <a:txBody>
                    <a:bodyPr/>
                    <a:lstStyle/>
                    <a:p>
                      <a:pPr marL="0" indent="0">
                        <a:buFont typeface="Arial" panose="020B0604020202020204" pitchFamily="34" charset="0"/>
                        <a:buNone/>
                      </a:pPr>
                      <a:r>
                        <a:rPr lang="en-AU" sz="1000" dirty="0"/>
                        <a:t>State Association</a:t>
                      </a:r>
                    </a:p>
                  </a:txBody>
                  <a:tcPr/>
                </a:tc>
                <a:tc>
                  <a:txBody>
                    <a:bodyPr/>
                    <a:lstStyle/>
                    <a:p>
                      <a:pPr marL="171450" indent="-171450">
                        <a:buFont typeface="Arial" panose="020B0604020202020204" pitchFamily="34" charset="0"/>
                        <a:buChar char="•"/>
                      </a:pPr>
                      <a:r>
                        <a:rPr lang="en-AU" sz="1000" dirty="0"/>
                        <a:t>To assist State Associations in determining incomplete information (as not all fields are mandatory in the Club Affiliation process)</a:t>
                      </a:r>
                    </a:p>
                  </a:txBody>
                  <a:tcPr/>
                </a:tc>
                <a:extLst>
                  <a:ext uri="{0D108BD9-81ED-4DB2-BD59-A6C34878D82A}">
                    <a16:rowId xmlns:a16="http://schemas.microsoft.com/office/drawing/2014/main" val="3814131842"/>
                  </a:ext>
                </a:extLst>
              </a:tr>
              <a:tr h="370840">
                <a:tc>
                  <a:txBody>
                    <a:bodyPr/>
                    <a:lstStyle/>
                    <a:p>
                      <a:r>
                        <a:rPr lang="en-AU" sz="1000" dirty="0"/>
                        <a:t>Club Affiliation – MPIOs - Active</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State Association</a:t>
                      </a:r>
                    </a:p>
                    <a:p>
                      <a:pPr marL="0" indent="0">
                        <a:buFont typeface="Arial" panose="020B0604020202020204" pitchFamily="34" charset="0"/>
                        <a:buNone/>
                      </a:pPr>
                      <a:endParaRPr lang="en-AU" sz="1000" dirty="0"/>
                    </a:p>
                  </a:txBody>
                  <a:tcPr/>
                </a:tc>
                <a:tc>
                  <a:txBody>
                    <a:bodyPr/>
                    <a:lstStyle/>
                    <a:p>
                      <a:pPr marL="171450" indent="-171450">
                        <a:buFont typeface="Arial" panose="020B0604020202020204" pitchFamily="34" charset="0"/>
                        <a:buChar char="•"/>
                      </a:pPr>
                      <a:r>
                        <a:rPr lang="en-AU" sz="1000" dirty="0"/>
                        <a:t>To assist State Associations during the Club Affiliation process and meeting Club Affiliation Standards</a:t>
                      </a:r>
                    </a:p>
                  </a:txBody>
                  <a:tcPr/>
                </a:tc>
                <a:extLst>
                  <a:ext uri="{0D108BD9-81ED-4DB2-BD59-A6C34878D82A}">
                    <a16:rowId xmlns:a16="http://schemas.microsoft.com/office/drawing/2014/main" val="2983142414"/>
                  </a:ext>
                </a:extLst>
              </a:tr>
              <a:tr h="370840">
                <a:tc>
                  <a:txBody>
                    <a:bodyPr/>
                    <a:lstStyle/>
                    <a:p>
                      <a:r>
                        <a:rPr lang="en-AU" sz="1000" dirty="0"/>
                        <a:t>Club Affiliation – MPIOs - Missing</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State Association</a:t>
                      </a:r>
                    </a:p>
                  </a:txBody>
                  <a:tcPr/>
                </a:tc>
                <a:tc>
                  <a:txBody>
                    <a:bodyPr/>
                    <a:lstStyle/>
                    <a:p>
                      <a:pPr marL="171450" indent="-171450">
                        <a:buFont typeface="Arial" panose="020B0604020202020204" pitchFamily="34" charset="0"/>
                        <a:buChar char="•"/>
                      </a:pPr>
                      <a:r>
                        <a:rPr lang="en-AU" sz="1000" dirty="0"/>
                        <a:t>To assist State Associations and clubs as it's a legal requirement as part of the Club Affiliation process</a:t>
                      </a:r>
                    </a:p>
                  </a:txBody>
                  <a:tcPr/>
                </a:tc>
                <a:extLst>
                  <a:ext uri="{0D108BD9-81ED-4DB2-BD59-A6C34878D82A}">
                    <a16:rowId xmlns:a16="http://schemas.microsoft.com/office/drawing/2014/main" val="1878659158"/>
                  </a:ext>
                </a:extLst>
              </a:tr>
              <a:tr h="370840">
                <a:tc>
                  <a:txBody>
                    <a:bodyPr/>
                    <a:lstStyle/>
                    <a:p>
                      <a:pPr marL="0" indent="0">
                        <a:buFont typeface="Arial" panose="020B0604020202020204" pitchFamily="34" charset="0"/>
                        <a:buNone/>
                      </a:pPr>
                      <a:r>
                        <a:rPr lang="en-AU" sz="1000" dirty="0"/>
                        <a:t>Club Affiliation</a:t>
                      </a:r>
                      <a:r>
                        <a:rPr lang="en-AU" sz="1000" baseline="0" dirty="0"/>
                        <a:t> – Notes for Address</a:t>
                      </a:r>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State Association</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dirty="0"/>
                        <a:t>To assist State Associations during the Club Affiliation Renewal process as clubs are not able to delete old address details / locations</a:t>
                      </a:r>
                    </a:p>
                  </a:txBody>
                  <a:tcPr/>
                </a:tc>
                <a:extLst>
                  <a:ext uri="{0D108BD9-81ED-4DB2-BD59-A6C34878D82A}">
                    <a16:rowId xmlns:a16="http://schemas.microsoft.com/office/drawing/2014/main" val="4205437268"/>
                  </a:ext>
                </a:extLst>
              </a:tr>
              <a:tr h="370840">
                <a:tc>
                  <a:txBody>
                    <a:bodyPr/>
                    <a:lstStyle/>
                    <a:p>
                      <a:pPr marL="0" indent="0">
                        <a:buFont typeface="Arial" panose="020B0604020202020204" pitchFamily="34" charset="0"/>
                        <a:buNone/>
                      </a:pPr>
                      <a:r>
                        <a:rPr lang="en-AU" sz="1000" dirty="0"/>
                        <a:t>Club Affiliation – Notes for Members</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State Association</a:t>
                      </a:r>
                    </a:p>
                  </a:txBody>
                  <a:tcPr/>
                </a:tc>
                <a:tc>
                  <a:txBody>
                    <a:bodyPr/>
                    <a:lstStyle/>
                    <a:p>
                      <a:pPr marL="171450" indent="-171450">
                        <a:buFont typeface="Arial" panose="020B0604020202020204" pitchFamily="34" charset="0"/>
                        <a:buChar char="•"/>
                      </a:pPr>
                      <a:r>
                        <a:rPr lang="en-AU" sz="1000" dirty="0"/>
                        <a:t>To assist State Associations during the Club Affiliation Renewal process if clubs are not able to find club personnel or technical members</a:t>
                      </a:r>
                    </a:p>
                  </a:txBody>
                  <a:tcPr/>
                </a:tc>
                <a:extLst>
                  <a:ext uri="{0D108BD9-81ED-4DB2-BD59-A6C34878D82A}">
                    <a16:rowId xmlns:a16="http://schemas.microsoft.com/office/drawing/2014/main" val="3497270718"/>
                  </a:ext>
                </a:extLst>
              </a:tr>
              <a:tr h="370840">
                <a:tc>
                  <a:txBody>
                    <a:bodyPr/>
                    <a:lstStyle/>
                    <a:p>
                      <a:r>
                        <a:rPr lang="en-AU" sz="1000" dirty="0"/>
                        <a:t>Club Affiliation – Personnel List</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State Association</a:t>
                      </a:r>
                    </a:p>
                  </a:txBody>
                  <a:tcPr/>
                </a:tc>
                <a:tc>
                  <a:txBody>
                    <a:bodyPr/>
                    <a:lstStyle/>
                    <a:p>
                      <a:pPr marL="171450" indent="-171450">
                        <a:buFont typeface="Arial" panose="020B0604020202020204" pitchFamily="34" charset="0"/>
                        <a:buChar char="•"/>
                      </a:pPr>
                      <a:r>
                        <a:rPr lang="en-AU" sz="1000" dirty="0"/>
                        <a:t>To assist State Associations and/or clubs in determining their personnel list and identifying personnel that are no longer with the club</a:t>
                      </a:r>
                    </a:p>
                  </a:txBody>
                  <a:tcPr/>
                </a:tc>
                <a:extLst>
                  <a:ext uri="{0D108BD9-81ED-4DB2-BD59-A6C34878D82A}">
                    <a16:rowId xmlns:a16="http://schemas.microsoft.com/office/drawing/2014/main" val="4083926995"/>
                  </a:ext>
                </a:extLst>
              </a:tr>
              <a:tr h="370840">
                <a:tc>
                  <a:txBody>
                    <a:bodyPr/>
                    <a:lstStyle/>
                    <a:p>
                      <a:r>
                        <a:rPr lang="en-AU" sz="1000" dirty="0"/>
                        <a:t>Club Affiliation – Tech Member Accreditation</a:t>
                      </a:r>
                      <a:r>
                        <a:rPr lang="en-AU" sz="1000" baseline="0" dirty="0"/>
                        <a:t> &amp; </a:t>
                      </a:r>
                      <a:r>
                        <a:rPr lang="en-AU" sz="1000" baseline="0" dirty="0" err="1"/>
                        <a:t>GymSport</a:t>
                      </a:r>
                      <a:r>
                        <a:rPr lang="en-AU" sz="1000" baseline="0" dirty="0"/>
                        <a:t> Programs</a:t>
                      </a:r>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State Association</a:t>
                      </a:r>
                    </a:p>
                  </a:txBody>
                  <a:tcPr/>
                </a:tc>
                <a:tc>
                  <a:txBody>
                    <a:bodyPr/>
                    <a:lstStyle/>
                    <a:p>
                      <a:pPr marL="171450" indent="-171450">
                        <a:buFont typeface="Arial" panose="020B0604020202020204" pitchFamily="34" charset="0"/>
                        <a:buChar char="•"/>
                      </a:pPr>
                      <a:r>
                        <a:rPr lang="en-AU" sz="1000" dirty="0"/>
                        <a:t>To assist State Associations in determining correct Technical Member accreditation and Gymsport programs offered</a:t>
                      </a:r>
                    </a:p>
                    <a:p>
                      <a:pPr marL="171450" indent="-171450">
                        <a:buFont typeface="Arial" panose="020B0604020202020204" pitchFamily="34" charset="0"/>
                        <a:buChar char="•"/>
                      </a:pPr>
                      <a:r>
                        <a:rPr lang="en-AU" sz="1000" dirty="0"/>
                        <a:t>Ensures clubs have accredited coaches/judges based on the Gymsport Programs offered</a:t>
                      </a:r>
                    </a:p>
                    <a:p>
                      <a:pPr marL="171450" indent="-171450">
                        <a:buFont typeface="Arial" panose="020B0604020202020204" pitchFamily="34" charset="0"/>
                        <a:buChar char="•"/>
                      </a:pPr>
                      <a:r>
                        <a:rPr lang="en-AU" sz="1000" dirty="0"/>
                        <a:t>Provides data for further statistical analysis by State Associations</a:t>
                      </a:r>
                    </a:p>
                  </a:txBody>
                  <a:tcPr/>
                </a:tc>
                <a:extLst>
                  <a:ext uri="{0D108BD9-81ED-4DB2-BD59-A6C34878D82A}">
                    <a16:rowId xmlns:a16="http://schemas.microsoft.com/office/drawing/2014/main" val="32411072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t>National: Club Affiliation</a:t>
                      </a:r>
                      <a:r>
                        <a:rPr lang="en-AU" sz="1000" baseline="0" dirty="0"/>
                        <a:t> – MPIOs – Active</a:t>
                      </a:r>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National</a:t>
                      </a:r>
                      <a:r>
                        <a:rPr lang="en-AU" sz="1000" baseline="0" dirty="0"/>
                        <a:t> Association</a:t>
                      </a:r>
                      <a:endParaRPr lang="en-AU" sz="1000" dirty="0"/>
                    </a:p>
                    <a:p>
                      <a:pPr marL="0" indent="0">
                        <a:buFont typeface="Arial" panose="020B0604020202020204" pitchFamily="34" charset="0"/>
                        <a:buNone/>
                      </a:pPr>
                      <a:endParaRPr lang="en-AU" sz="1000" dirty="0"/>
                    </a:p>
                  </a:txBody>
                  <a:tcPr/>
                </a:tc>
                <a:tc>
                  <a:txBody>
                    <a:bodyPr/>
                    <a:lstStyle/>
                    <a:p>
                      <a:pPr marL="171450" indent="-171450">
                        <a:buFont typeface="Arial" panose="020B0604020202020204" pitchFamily="34" charset="0"/>
                        <a:buChar char="•"/>
                      </a:pPr>
                      <a:r>
                        <a:rPr lang="en-AU" sz="1000" dirty="0"/>
                        <a:t>To assist Gymnastics Australia</a:t>
                      </a:r>
                      <a:r>
                        <a:rPr lang="en-AU" sz="1000" baseline="0" dirty="0"/>
                        <a:t> </a:t>
                      </a:r>
                      <a:r>
                        <a:rPr lang="en-AU" sz="1000" dirty="0"/>
                        <a:t>during the Club Affiliation process and meeting Club Affiliation Standards</a:t>
                      </a:r>
                    </a:p>
                  </a:txBody>
                  <a:tcPr/>
                </a:tc>
                <a:extLst>
                  <a:ext uri="{0D108BD9-81ED-4DB2-BD59-A6C34878D82A}">
                    <a16:rowId xmlns:a16="http://schemas.microsoft.com/office/drawing/2014/main" val="1090699647"/>
                  </a:ext>
                </a:extLst>
              </a:tr>
            </a:tbl>
          </a:graphicData>
        </a:graphic>
      </p:graphicFrame>
    </p:spTree>
    <p:extLst>
      <p:ext uri="{BB962C8B-B14F-4D97-AF65-F5344CB8AC3E}">
        <p14:creationId xmlns:p14="http://schemas.microsoft.com/office/powerpoint/2010/main" val="3955369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About Affiliation Reports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1550130"/>
              </p:ext>
            </p:extLst>
          </p:nvPr>
        </p:nvGraphicFramePr>
        <p:xfrm>
          <a:off x="838200" y="1757363"/>
          <a:ext cx="10515598" cy="3576320"/>
        </p:xfrm>
        <a:graphic>
          <a:graphicData uri="http://schemas.openxmlformats.org/drawingml/2006/table">
            <a:tbl>
              <a:tblPr firstRow="1" bandRow="1">
                <a:tableStyleId>{5C22544A-7EE6-4342-B048-85BDC9FD1C3A}</a:tableStyleId>
              </a:tblPr>
              <a:tblGrid>
                <a:gridCol w="3864429">
                  <a:extLst>
                    <a:ext uri="{9D8B030D-6E8A-4147-A177-3AD203B41FA5}">
                      <a16:colId xmlns:a16="http://schemas.microsoft.com/office/drawing/2014/main" val="880152528"/>
                    </a:ext>
                  </a:extLst>
                </a:gridCol>
                <a:gridCol w="1932214">
                  <a:extLst>
                    <a:ext uri="{9D8B030D-6E8A-4147-A177-3AD203B41FA5}">
                      <a16:colId xmlns:a16="http://schemas.microsoft.com/office/drawing/2014/main" val="2463105682"/>
                    </a:ext>
                  </a:extLst>
                </a:gridCol>
                <a:gridCol w="4718955">
                  <a:extLst>
                    <a:ext uri="{9D8B030D-6E8A-4147-A177-3AD203B41FA5}">
                      <a16:colId xmlns:a16="http://schemas.microsoft.com/office/drawing/2014/main" val="3225181512"/>
                    </a:ext>
                  </a:extLst>
                </a:gridCol>
              </a:tblGrid>
              <a:tr h="370840">
                <a:tc>
                  <a:txBody>
                    <a:bodyPr/>
                    <a:lstStyle/>
                    <a:p>
                      <a:r>
                        <a:rPr lang="en-AU" sz="1200" dirty="0">
                          <a:solidFill>
                            <a:schemeClr val="tx1"/>
                          </a:solidFill>
                        </a:rPr>
                        <a:t>Report</a:t>
                      </a:r>
                    </a:p>
                  </a:txBody>
                  <a:tcPr/>
                </a:tc>
                <a:tc>
                  <a:txBody>
                    <a:bodyPr/>
                    <a:lstStyle/>
                    <a:p>
                      <a:r>
                        <a:rPr lang="en-AU" sz="1200" dirty="0">
                          <a:solidFill>
                            <a:schemeClr val="tx1"/>
                          </a:solidFill>
                        </a:rPr>
                        <a:t>Can be seen by</a:t>
                      </a:r>
                    </a:p>
                  </a:txBody>
                  <a:tcPr/>
                </a:tc>
                <a:tc>
                  <a:txBody>
                    <a:bodyPr/>
                    <a:lstStyle/>
                    <a:p>
                      <a:r>
                        <a:rPr lang="en-AU" sz="1200" dirty="0">
                          <a:solidFill>
                            <a:schemeClr val="tx1"/>
                          </a:solidFill>
                        </a:rPr>
                        <a:t>Purpose</a:t>
                      </a:r>
                    </a:p>
                  </a:txBody>
                  <a:tcPr/>
                </a:tc>
                <a:extLst>
                  <a:ext uri="{0D108BD9-81ED-4DB2-BD59-A6C34878D82A}">
                    <a16:rowId xmlns:a16="http://schemas.microsoft.com/office/drawing/2014/main" val="3193631043"/>
                  </a:ext>
                </a:extLst>
              </a:tr>
              <a:tr h="370840">
                <a:tc>
                  <a:txBody>
                    <a:bodyPr/>
                    <a:lstStyle/>
                    <a:p>
                      <a:r>
                        <a:rPr lang="en-AU" sz="1000" dirty="0"/>
                        <a:t>Club Affiliation – Uploaded</a:t>
                      </a:r>
                      <a:r>
                        <a:rPr lang="en-AU" sz="1000" baseline="0" dirty="0"/>
                        <a:t> Documents</a:t>
                      </a:r>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State Association</a:t>
                      </a:r>
                    </a:p>
                  </a:txBody>
                  <a:tcPr/>
                </a:tc>
                <a:tc>
                  <a:txBody>
                    <a:bodyPr/>
                    <a:lstStyle/>
                    <a:p>
                      <a:pPr marL="171450" indent="-171450">
                        <a:buFont typeface="Arial" panose="020B0604020202020204" pitchFamily="34" charset="0"/>
                        <a:buChar char="•"/>
                      </a:pPr>
                      <a:r>
                        <a:rPr lang="en-AU" sz="1000" dirty="0"/>
                        <a:t>To assist State Associations in determining what supporting documents were uploaded during the Club Affiliation Renewal process</a:t>
                      </a:r>
                    </a:p>
                    <a:p>
                      <a:pPr marL="171450" indent="-171450">
                        <a:buFont typeface="Arial" panose="020B0604020202020204" pitchFamily="34" charset="0"/>
                        <a:buChar char="•"/>
                      </a:pPr>
                      <a:r>
                        <a:rPr lang="en-AU" sz="1000" dirty="0"/>
                        <a:t>Provides a link to download and verify uploaded documents</a:t>
                      </a:r>
                    </a:p>
                  </a:txBody>
                  <a:tcPr/>
                </a:tc>
                <a:extLst>
                  <a:ext uri="{0D108BD9-81ED-4DB2-BD59-A6C34878D82A}">
                    <a16:rowId xmlns:a16="http://schemas.microsoft.com/office/drawing/2014/main" val="3743224436"/>
                  </a:ext>
                </a:extLst>
              </a:tr>
              <a:tr h="370840">
                <a:tc>
                  <a:txBody>
                    <a:bodyPr/>
                    <a:lstStyle/>
                    <a:p>
                      <a:r>
                        <a:rPr lang="en-AU" sz="1000" dirty="0"/>
                        <a:t>Club Data – Club Admin Email</a:t>
                      </a:r>
                      <a:r>
                        <a:rPr lang="en-AU" sz="1000" baseline="0" dirty="0"/>
                        <a:t> Review</a:t>
                      </a:r>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State Association</a:t>
                      </a:r>
                    </a:p>
                  </a:txBody>
                  <a:tcPr/>
                </a:tc>
                <a:tc>
                  <a:txBody>
                    <a:bodyPr/>
                    <a:lstStyle/>
                    <a:p>
                      <a:pPr marL="171450" indent="-171450">
                        <a:buFont typeface="Arial" panose="020B0604020202020204" pitchFamily="34" charset="0"/>
                        <a:buChar char="•"/>
                      </a:pPr>
                      <a:r>
                        <a:rPr lang="en-AU" sz="1000" dirty="0"/>
                        <a:t>To ensure data quality when sending out email notifications during the Club Affiliation Renewal process and other club related communication</a:t>
                      </a:r>
                    </a:p>
                    <a:p>
                      <a:pPr marL="171450" indent="-171450">
                        <a:buFont typeface="Arial" panose="020B0604020202020204" pitchFamily="34" charset="0"/>
                        <a:buChar char="•"/>
                      </a:pPr>
                      <a:r>
                        <a:rPr lang="en-AU" sz="1000" dirty="0"/>
                        <a:t>To receive a copy of the Club Affiliation Renewal form on submission or the online form</a:t>
                      </a:r>
                    </a:p>
                  </a:txBody>
                  <a:tcPr/>
                </a:tc>
                <a:extLst>
                  <a:ext uri="{0D108BD9-81ED-4DB2-BD59-A6C34878D82A}">
                    <a16:rowId xmlns:a16="http://schemas.microsoft.com/office/drawing/2014/main" val="352816142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t>Club Data – Club</a:t>
                      </a:r>
                      <a:r>
                        <a:rPr lang="en-AU" sz="1000" baseline="0" dirty="0"/>
                        <a:t> Email Address Review</a:t>
                      </a:r>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State Association</a:t>
                      </a:r>
                    </a:p>
                  </a:txBody>
                  <a:tcPr/>
                </a:tc>
                <a:tc>
                  <a:txBody>
                    <a:bodyPr/>
                    <a:lstStyle/>
                    <a:p>
                      <a:pPr marL="171450" indent="-171450">
                        <a:buFont typeface="Arial" panose="020B0604020202020204" pitchFamily="34" charset="0"/>
                        <a:buChar char="•"/>
                      </a:pPr>
                      <a:r>
                        <a:rPr lang="en-AU" sz="1000" dirty="0"/>
                        <a:t>To ensure all clubs have provided a</a:t>
                      </a:r>
                      <a:r>
                        <a:rPr lang="en-AU" sz="1000" baseline="0" dirty="0"/>
                        <a:t> club email address which is displayed in the Club finder.</a:t>
                      </a:r>
                      <a:endParaRPr lang="en-AU" sz="1000" dirty="0"/>
                    </a:p>
                  </a:txBody>
                  <a:tcPr/>
                </a:tc>
                <a:extLst>
                  <a:ext uri="{0D108BD9-81ED-4DB2-BD59-A6C34878D82A}">
                    <a16:rowId xmlns:a16="http://schemas.microsoft.com/office/drawing/2014/main" val="397197472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t>Club Data – Paid</a:t>
                      </a:r>
                      <a:r>
                        <a:rPr lang="en-AU" sz="1000" baseline="0" dirty="0"/>
                        <a:t> Thru Missing</a:t>
                      </a:r>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State Association</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dirty="0"/>
                        <a:t>To check all Clubs</a:t>
                      </a:r>
                      <a:r>
                        <a:rPr lang="en-AU" sz="1000" baseline="0" dirty="0"/>
                        <a:t> have a paid thru date.</a:t>
                      </a:r>
                      <a:endParaRPr lang="en-AU" sz="1000" dirty="0"/>
                    </a:p>
                  </a:txBody>
                  <a:tcPr/>
                </a:tc>
                <a:extLst>
                  <a:ext uri="{0D108BD9-81ED-4DB2-BD59-A6C34878D82A}">
                    <a16:rowId xmlns:a16="http://schemas.microsoft.com/office/drawing/2014/main" val="362531209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t>National: Club Affiliation</a:t>
                      </a:r>
                      <a:r>
                        <a:rPr lang="en-AU" sz="1000" baseline="0" dirty="0"/>
                        <a:t> – Discount Token List</a:t>
                      </a:r>
                      <a:endParaRPr lang="en-AU" sz="1000" dirty="0"/>
                    </a:p>
                  </a:txBody>
                  <a:tcPr/>
                </a:tc>
                <a:tc>
                  <a:txBody>
                    <a:bodyPr/>
                    <a:lstStyle/>
                    <a:p>
                      <a:pPr marL="0" indent="0">
                        <a:buFont typeface="Arial" panose="020B0604020202020204" pitchFamily="34" charset="0"/>
                        <a:buNone/>
                      </a:pPr>
                      <a:r>
                        <a:rPr lang="en-AU" sz="1000" dirty="0"/>
                        <a:t>National</a:t>
                      </a:r>
                      <a:r>
                        <a:rPr lang="en-AU" sz="1000" baseline="0" dirty="0"/>
                        <a:t> Association</a:t>
                      </a:r>
                      <a:endParaRPr lang="en-AU" sz="1000" dirty="0"/>
                    </a:p>
                  </a:txBody>
                  <a:tcPr/>
                </a:tc>
                <a:tc>
                  <a:txBody>
                    <a:bodyPr/>
                    <a:lstStyle/>
                    <a:p>
                      <a:pPr marL="171450" indent="-171450">
                        <a:buFont typeface="Arial" panose="020B0604020202020204" pitchFamily="34" charset="0"/>
                        <a:buChar char="•"/>
                      </a:pPr>
                      <a:r>
                        <a:rPr lang="en-AU" sz="1000" dirty="0"/>
                        <a:t>To help to determine</a:t>
                      </a:r>
                      <a:r>
                        <a:rPr lang="en-AU" sz="1000" baseline="0" dirty="0"/>
                        <a:t> if Clubs are eligible for discount tokens in their affiliation packs.</a:t>
                      </a:r>
                    </a:p>
                  </a:txBody>
                  <a:tcPr/>
                </a:tc>
                <a:extLst>
                  <a:ext uri="{0D108BD9-81ED-4DB2-BD59-A6C34878D82A}">
                    <a16:rowId xmlns:a16="http://schemas.microsoft.com/office/drawing/2014/main" val="28174852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t>National: Club Affiliation</a:t>
                      </a:r>
                      <a:r>
                        <a:rPr lang="en-AU" sz="1000" baseline="0" dirty="0"/>
                        <a:t> – Legal Status</a:t>
                      </a:r>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National</a:t>
                      </a:r>
                      <a:r>
                        <a:rPr lang="en-AU" sz="1000" baseline="0" dirty="0"/>
                        <a:t> Association</a:t>
                      </a:r>
                      <a:endParaRPr lang="en-AU" sz="1000" dirty="0"/>
                    </a:p>
                    <a:p>
                      <a:pPr marL="0" indent="0">
                        <a:buFont typeface="Arial" panose="020B0604020202020204" pitchFamily="34" charset="0"/>
                        <a:buNone/>
                      </a:pPr>
                      <a:endParaRPr lang="en-AU" sz="1000" dirty="0"/>
                    </a:p>
                  </a:txBody>
                  <a:tcPr/>
                </a:tc>
                <a:tc>
                  <a:txBody>
                    <a:bodyPr/>
                    <a:lstStyle/>
                    <a:p>
                      <a:pPr marL="171450" indent="-171450">
                        <a:buFont typeface="Arial" panose="020B0604020202020204" pitchFamily="34" charset="0"/>
                        <a:buChar char="•"/>
                      </a:pPr>
                      <a:r>
                        <a:rPr lang="en-AU" sz="1000" dirty="0"/>
                        <a:t>To assist Gymnastics</a:t>
                      </a:r>
                      <a:r>
                        <a:rPr lang="en-AU" sz="1000" baseline="0" dirty="0"/>
                        <a:t> Australia </a:t>
                      </a:r>
                      <a:r>
                        <a:rPr lang="en-AU" sz="1000" dirty="0"/>
                        <a:t>in determining incomplete information (as not all fields are mandatory in the Club Affiliation process)</a:t>
                      </a:r>
                    </a:p>
                  </a:txBody>
                  <a:tcPr/>
                </a:tc>
                <a:extLst>
                  <a:ext uri="{0D108BD9-81ED-4DB2-BD59-A6C34878D82A}">
                    <a16:rowId xmlns:a16="http://schemas.microsoft.com/office/drawing/2014/main" val="178963157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t>National: Club Affiliation</a:t>
                      </a:r>
                      <a:r>
                        <a:rPr lang="en-AU" sz="1000" baseline="0" dirty="0"/>
                        <a:t> – MPIOs – Active</a:t>
                      </a:r>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National</a:t>
                      </a:r>
                      <a:r>
                        <a:rPr lang="en-AU" sz="1000" baseline="0" dirty="0"/>
                        <a:t> Association</a:t>
                      </a:r>
                      <a:endParaRPr lang="en-AU" sz="1000" dirty="0"/>
                    </a:p>
                    <a:p>
                      <a:pPr marL="0" indent="0">
                        <a:buFont typeface="Arial" panose="020B0604020202020204" pitchFamily="34" charset="0"/>
                        <a:buNone/>
                      </a:pPr>
                      <a:endParaRPr lang="en-AU" sz="1000" dirty="0"/>
                    </a:p>
                  </a:txBody>
                  <a:tcPr/>
                </a:tc>
                <a:tc>
                  <a:txBody>
                    <a:bodyPr/>
                    <a:lstStyle/>
                    <a:p>
                      <a:pPr marL="171450" indent="-171450">
                        <a:buFont typeface="Arial" panose="020B0604020202020204" pitchFamily="34" charset="0"/>
                        <a:buChar char="•"/>
                      </a:pPr>
                      <a:r>
                        <a:rPr lang="en-AU" sz="1000" dirty="0"/>
                        <a:t>To assist Gymnastics Australia</a:t>
                      </a:r>
                      <a:r>
                        <a:rPr lang="en-AU" sz="1000" baseline="0" dirty="0"/>
                        <a:t> </a:t>
                      </a:r>
                      <a:r>
                        <a:rPr lang="en-AU" sz="1000" dirty="0"/>
                        <a:t>during the Club Affiliation process and meeting Club Affiliation Standards</a:t>
                      </a:r>
                    </a:p>
                  </a:txBody>
                  <a:tcPr/>
                </a:tc>
                <a:extLst>
                  <a:ext uri="{0D108BD9-81ED-4DB2-BD59-A6C34878D82A}">
                    <a16:rowId xmlns:a16="http://schemas.microsoft.com/office/drawing/2014/main" val="1090699647"/>
                  </a:ext>
                </a:extLst>
              </a:tr>
            </a:tbl>
          </a:graphicData>
        </a:graphic>
      </p:graphicFrame>
    </p:spTree>
    <p:extLst>
      <p:ext uri="{BB962C8B-B14F-4D97-AF65-F5344CB8AC3E}">
        <p14:creationId xmlns:p14="http://schemas.microsoft.com/office/powerpoint/2010/main" val="2425075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About Affiliation Reports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5565529"/>
              </p:ext>
            </p:extLst>
          </p:nvPr>
        </p:nvGraphicFramePr>
        <p:xfrm>
          <a:off x="838200" y="1757363"/>
          <a:ext cx="10515599" cy="3357880"/>
        </p:xfrm>
        <a:graphic>
          <a:graphicData uri="http://schemas.openxmlformats.org/drawingml/2006/table">
            <a:tbl>
              <a:tblPr firstRow="1" bandRow="1">
                <a:tableStyleId>{5C22544A-7EE6-4342-B048-85BDC9FD1C3A}</a:tableStyleId>
              </a:tblPr>
              <a:tblGrid>
                <a:gridCol w="4048449">
                  <a:extLst>
                    <a:ext uri="{9D8B030D-6E8A-4147-A177-3AD203B41FA5}">
                      <a16:colId xmlns:a16="http://schemas.microsoft.com/office/drawing/2014/main" val="880152528"/>
                    </a:ext>
                  </a:extLst>
                </a:gridCol>
                <a:gridCol w="1840204">
                  <a:extLst>
                    <a:ext uri="{9D8B030D-6E8A-4147-A177-3AD203B41FA5}">
                      <a16:colId xmlns:a16="http://schemas.microsoft.com/office/drawing/2014/main" val="3921923109"/>
                    </a:ext>
                  </a:extLst>
                </a:gridCol>
                <a:gridCol w="4626946">
                  <a:extLst>
                    <a:ext uri="{9D8B030D-6E8A-4147-A177-3AD203B41FA5}">
                      <a16:colId xmlns:a16="http://schemas.microsoft.com/office/drawing/2014/main" val="3225181512"/>
                    </a:ext>
                  </a:extLst>
                </a:gridCol>
              </a:tblGrid>
              <a:tr h="370840">
                <a:tc>
                  <a:txBody>
                    <a:bodyPr/>
                    <a:lstStyle/>
                    <a:p>
                      <a:pPr marL="0" indent="0">
                        <a:buFont typeface="Arial" panose="020B0604020202020204" pitchFamily="34" charset="0"/>
                        <a:buNone/>
                      </a:pPr>
                      <a:r>
                        <a:rPr lang="en-AU" sz="1000" dirty="0">
                          <a:solidFill>
                            <a:schemeClr val="tx1"/>
                          </a:solidFill>
                        </a:rPr>
                        <a:t>Report</a:t>
                      </a:r>
                    </a:p>
                  </a:txBody>
                  <a:tcPr/>
                </a:tc>
                <a:tc>
                  <a:txBody>
                    <a:bodyPr/>
                    <a:lstStyle/>
                    <a:p>
                      <a:pPr marL="0" indent="0">
                        <a:buFont typeface="Arial" panose="020B0604020202020204" pitchFamily="34" charset="0"/>
                        <a:buNone/>
                      </a:pPr>
                      <a:r>
                        <a:rPr lang="en-AU" sz="1000" dirty="0">
                          <a:solidFill>
                            <a:schemeClr val="tx1"/>
                          </a:solidFill>
                        </a:rPr>
                        <a:t>Can be seen by</a:t>
                      </a:r>
                    </a:p>
                  </a:txBody>
                  <a:tcPr/>
                </a:tc>
                <a:tc>
                  <a:txBody>
                    <a:bodyPr/>
                    <a:lstStyle/>
                    <a:p>
                      <a:pPr marL="0" indent="0">
                        <a:buFont typeface="Arial" panose="020B0604020202020204" pitchFamily="34" charset="0"/>
                        <a:buNone/>
                      </a:pPr>
                      <a:r>
                        <a:rPr lang="en-AU" sz="1000" dirty="0">
                          <a:solidFill>
                            <a:schemeClr val="tx1"/>
                          </a:solidFill>
                        </a:rPr>
                        <a:t>Notes</a:t>
                      </a:r>
                    </a:p>
                  </a:txBody>
                  <a:tcPr/>
                </a:tc>
                <a:extLst>
                  <a:ext uri="{0D108BD9-81ED-4DB2-BD59-A6C34878D82A}">
                    <a16:rowId xmlns:a16="http://schemas.microsoft.com/office/drawing/2014/main" val="3193631043"/>
                  </a:ext>
                </a:extLst>
              </a:tr>
              <a:tr h="370840">
                <a:tc>
                  <a:txBody>
                    <a:bodyPr/>
                    <a:lstStyle/>
                    <a:p>
                      <a:pPr marL="0" indent="0">
                        <a:buFont typeface="Arial" panose="020B0604020202020204" pitchFamily="34" charset="0"/>
                        <a:buNone/>
                      </a:pPr>
                      <a:r>
                        <a:rPr lang="en-AU" sz="1000" dirty="0"/>
                        <a:t>National: Club Affiliation</a:t>
                      </a:r>
                      <a:r>
                        <a:rPr lang="en-AU" sz="1000" baseline="0" dirty="0"/>
                        <a:t> – MPIOs - Missing</a:t>
                      </a:r>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National</a:t>
                      </a:r>
                      <a:r>
                        <a:rPr lang="en-AU" sz="1000" baseline="0" dirty="0"/>
                        <a:t> Association</a:t>
                      </a:r>
                      <a:endParaRPr lang="en-AU" sz="1000" dirty="0"/>
                    </a:p>
                    <a:p>
                      <a:pPr marL="0" indent="0">
                        <a:buFont typeface="Arial" panose="020B0604020202020204" pitchFamily="34" charset="0"/>
                        <a:buNone/>
                      </a:pPr>
                      <a:endParaRPr lang="en-AU" sz="1000" dirty="0"/>
                    </a:p>
                  </a:txBody>
                  <a:tcPr/>
                </a:tc>
                <a:tc>
                  <a:txBody>
                    <a:bodyPr/>
                    <a:lstStyle/>
                    <a:p>
                      <a:pPr marL="171450" indent="-171450">
                        <a:buFont typeface="Arial" panose="020B0604020202020204" pitchFamily="34" charset="0"/>
                        <a:buChar char="•"/>
                      </a:pPr>
                      <a:r>
                        <a:rPr lang="en-AU" sz="1000" dirty="0"/>
                        <a:t>To assist Gymnastics Australia and clubs as it's a legal requirement as part of the Club Affiliation process</a:t>
                      </a:r>
                    </a:p>
                  </a:txBody>
                  <a:tcPr/>
                </a:tc>
                <a:extLst>
                  <a:ext uri="{0D108BD9-81ED-4DB2-BD59-A6C34878D82A}">
                    <a16:rowId xmlns:a16="http://schemas.microsoft.com/office/drawing/2014/main" val="3845106054"/>
                  </a:ext>
                </a:extLst>
              </a:tr>
              <a:tr h="370840">
                <a:tc>
                  <a:txBody>
                    <a:bodyPr/>
                    <a:lstStyle/>
                    <a:p>
                      <a:pPr marL="0" indent="0">
                        <a:buFont typeface="Arial" panose="020B0604020202020204" pitchFamily="34" charset="0"/>
                        <a:buNone/>
                      </a:pPr>
                      <a:r>
                        <a:rPr lang="en-AU" sz="1000" dirty="0"/>
                        <a:t>National: Club Affiliation</a:t>
                      </a:r>
                      <a:r>
                        <a:rPr lang="en-AU" sz="1000" baseline="0" dirty="0"/>
                        <a:t> – Notes for Address</a:t>
                      </a:r>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National</a:t>
                      </a:r>
                      <a:r>
                        <a:rPr lang="en-AU" sz="1000" baseline="0" dirty="0"/>
                        <a:t> Association</a:t>
                      </a:r>
                      <a:endParaRPr lang="en-AU" sz="1000" dirty="0"/>
                    </a:p>
                    <a:p>
                      <a:pPr marL="0" indent="0">
                        <a:buFont typeface="Arial" panose="020B0604020202020204" pitchFamily="34" charset="0"/>
                        <a:buNone/>
                      </a:pPr>
                      <a:endParaRPr lang="en-AU" sz="1000" dirty="0"/>
                    </a:p>
                  </a:txBody>
                  <a:tcPr/>
                </a:tc>
                <a:tc>
                  <a:txBody>
                    <a:bodyPr/>
                    <a:lstStyle/>
                    <a:p>
                      <a:pPr marL="171450" indent="-171450">
                        <a:buFont typeface="Arial" panose="020B0604020202020204" pitchFamily="34" charset="0"/>
                        <a:buChar char="•"/>
                      </a:pPr>
                      <a:r>
                        <a:rPr lang="en-AU" sz="1000" dirty="0"/>
                        <a:t>To assist Gymnastics Australia during the Club Affiliation Renewal process as clubs are not able to delete old address details / locations</a:t>
                      </a:r>
                    </a:p>
                  </a:txBody>
                  <a:tcPr/>
                </a:tc>
                <a:extLst>
                  <a:ext uri="{0D108BD9-81ED-4DB2-BD59-A6C34878D82A}">
                    <a16:rowId xmlns:a16="http://schemas.microsoft.com/office/drawing/2014/main" val="3814131842"/>
                  </a:ext>
                </a:extLst>
              </a:tr>
              <a:tr h="370840">
                <a:tc>
                  <a:txBody>
                    <a:bodyPr/>
                    <a:lstStyle/>
                    <a:p>
                      <a:pPr marL="0" indent="0">
                        <a:buFont typeface="Arial" panose="020B0604020202020204" pitchFamily="34" charset="0"/>
                        <a:buNone/>
                      </a:pPr>
                      <a:r>
                        <a:rPr lang="en-AU" sz="1000" dirty="0"/>
                        <a:t>National: Club Affiliation – Notes for Members</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National</a:t>
                      </a:r>
                      <a:r>
                        <a:rPr lang="en-AU" sz="1000" baseline="0" dirty="0"/>
                        <a:t> Association</a:t>
                      </a:r>
                      <a:endParaRPr lang="en-AU" sz="1000" dirty="0"/>
                    </a:p>
                    <a:p>
                      <a:pPr marL="0" indent="0">
                        <a:buFont typeface="Arial" panose="020B0604020202020204" pitchFamily="34" charset="0"/>
                        <a:buNone/>
                      </a:pPr>
                      <a:endParaRPr lang="en-AU" sz="1000" dirty="0"/>
                    </a:p>
                  </a:txBody>
                  <a:tcPr/>
                </a:tc>
                <a:tc>
                  <a:txBody>
                    <a:bodyPr/>
                    <a:lstStyle/>
                    <a:p>
                      <a:pPr marL="171450" indent="-171450">
                        <a:buFont typeface="Arial" panose="020B0604020202020204" pitchFamily="34" charset="0"/>
                        <a:buChar char="•"/>
                      </a:pPr>
                      <a:r>
                        <a:rPr lang="en-AU" sz="1000" dirty="0"/>
                        <a:t>To assist Gymnastics Australia during the Club Affiliation Renewal process if clubs are not able to find club personnel or technical members</a:t>
                      </a:r>
                    </a:p>
                  </a:txBody>
                  <a:tcPr/>
                </a:tc>
                <a:extLst>
                  <a:ext uri="{0D108BD9-81ED-4DB2-BD59-A6C34878D82A}">
                    <a16:rowId xmlns:a16="http://schemas.microsoft.com/office/drawing/2014/main" val="2983142414"/>
                  </a:ext>
                </a:extLst>
              </a:tr>
              <a:tr h="370840">
                <a:tc>
                  <a:txBody>
                    <a:bodyPr/>
                    <a:lstStyle/>
                    <a:p>
                      <a:pPr marL="0" indent="0">
                        <a:buFont typeface="Arial" panose="020B0604020202020204" pitchFamily="34" charset="0"/>
                        <a:buNone/>
                      </a:pPr>
                      <a:r>
                        <a:rPr lang="en-AU" sz="1000" dirty="0"/>
                        <a:t>National: Club Affiliation</a:t>
                      </a:r>
                      <a:r>
                        <a:rPr lang="en-AU" sz="1000" baseline="0" dirty="0"/>
                        <a:t> – Personnel List</a:t>
                      </a:r>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National</a:t>
                      </a:r>
                      <a:r>
                        <a:rPr lang="en-AU" sz="1000" baseline="0" dirty="0"/>
                        <a:t> Association</a:t>
                      </a:r>
                      <a:endParaRPr lang="en-AU" sz="1000" dirty="0"/>
                    </a:p>
                    <a:p>
                      <a:pPr marL="0" indent="0">
                        <a:buFont typeface="Arial" panose="020B0604020202020204" pitchFamily="34" charset="0"/>
                        <a:buNone/>
                      </a:pPr>
                      <a:endParaRPr lang="en-AU" sz="1000" dirty="0"/>
                    </a:p>
                  </a:txBody>
                  <a:tcPr/>
                </a:tc>
                <a:tc>
                  <a:txBody>
                    <a:bodyPr/>
                    <a:lstStyle/>
                    <a:p>
                      <a:pPr marL="171450" indent="-171450">
                        <a:buFont typeface="Arial" panose="020B0604020202020204" pitchFamily="34" charset="0"/>
                        <a:buChar char="•"/>
                      </a:pPr>
                      <a:r>
                        <a:rPr lang="en-AU" sz="1000" dirty="0"/>
                        <a:t>To assist Gymnastics Australia</a:t>
                      </a:r>
                      <a:r>
                        <a:rPr lang="en-AU" sz="1000" baseline="0" dirty="0"/>
                        <a:t> and clubs </a:t>
                      </a:r>
                      <a:r>
                        <a:rPr lang="en-AU" sz="1000" dirty="0"/>
                        <a:t>in determining their personnel list and identifying personnel that are no longer with the club</a:t>
                      </a:r>
                    </a:p>
                  </a:txBody>
                  <a:tcPr/>
                </a:tc>
                <a:extLst>
                  <a:ext uri="{0D108BD9-81ED-4DB2-BD59-A6C34878D82A}">
                    <a16:rowId xmlns:a16="http://schemas.microsoft.com/office/drawing/2014/main" val="1878659158"/>
                  </a:ext>
                </a:extLst>
              </a:tr>
              <a:tr h="370840">
                <a:tc>
                  <a:txBody>
                    <a:bodyPr/>
                    <a:lstStyle/>
                    <a:p>
                      <a:pPr marL="0" indent="0">
                        <a:buFont typeface="Arial" panose="020B0604020202020204" pitchFamily="34" charset="0"/>
                        <a:buNone/>
                      </a:pPr>
                      <a:r>
                        <a:rPr lang="en-AU" sz="1000" dirty="0"/>
                        <a:t>National: Club Affiliation</a:t>
                      </a:r>
                      <a:r>
                        <a:rPr lang="en-AU" sz="1000" baseline="0" dirty="0"/>
                        <a:t> – Tech Member Accreditation &amp; </a:t>
                      </a:r>
                      <a:r>
                        <a:rPr lang="en-AU" sz="1000" baseline="0" dirty="0" err="1"/>
                        <a:t>GymSport</a:t>
                      </a:r>
                      <a:r>
                        <a:rPr lang="en-AU" sz="1000" baseline="0" dirty="0"/>
                        <a:t> Programs</a:t>
                      </a:r>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National</a:t>
                      </a:r>
                      <a:r>
                        <a:rPr lang="en-AU" sz="1000" baseline="0" dirty="0"/>
                        <a:t> Association</a:t>
                      </a:r>
                      <a:endParaRPr lang="en-AU" sz="1000" dirty="0"/>
                    </a:p>
                    <a:p>
                      <a:pPr marL="0" indent="0">
                        <a:buFont typeface="Arial" panose="020B0604020202020204" pitchFamily="34" charset="0"/>
                        <a:buNone/>
                      </a:pPr>
                      <a:endParaRPr lang="en-AU" sz="1000" dirty="0"/>
                    </a:p>
                  </a:txBody>
                  <a:tcPr/>
                </a:tc>
                <a:tc>
                  <a:txBody>
                    <a:bodyPr/>
                    <a:lstStyle/>
                    <a:p>
                      <a:pPr marL="171450" indent="-171450">
                        <a:buFont typeface="Arial" panose="020B0604020202020204" pitchFamily="34" charset="0"/>
                        <a:buChar char="•"/>
                      </a:pPr>
                      <a:r>
                        <a:rPr lang="en-AU" sz="1000" dirty="0"/>
                        <a:t>To assist Gymnastics</a:t>
                      </a:r>
                      <a:r>
                        <a:rPr lang="en-AU" sz="1000" baseline="0" dirty="0"/>
                        <a:t> Australia </a:t>
                      </a:r>
                      <a:r>
                        <a:rPr lang="en-AU" sz="1000" dirty="0"/>
                        <a:t>in determining correct Technical Member accreditation and Gymsport programs offered</a:t>
                      </a:r>
                    </a:p>
                    <a:p>
                      <a:pPr marL="171450" indent="-171450">
                        <a:buFont typeface="Arial" panose="020B0604020202020204" pitchFamily="34" charset="0"/>
                        <a:buChar char="•"/>
                      </a:pPr>
                      <a:r>
                        <a:rPr lang="en-AU" sz="1000" dirty="0"/>
                        <a:t>Ensures clubs have accredited coaches/judges based on the Gymsport Programs offered</a:t>
                      </a:r>
                    </a:p>
                    <a:p>
                      <a:pPr marL="171450" indent="-171450">
                        <a:buFont typeface="Arial" panose="020B0604020202020204" pitchFamily="34" charset="0"/>
                        <a:buChar char="•"/>
                      </a:pPr>
                      <a:r>
                        <a:rPr lang="en-AU" sz="1000" dirty="0"/>
                        <a:t>Provides data for further statistical analysis by State Associations</a:t>
                      </a:r>
                    </a:p>
                  </a:txBody>
                  <a:tcPr/>
                </a:tc>
                <a:extLst>
                  <a:ext uri="{0D108BD9-81ED-4DB2-BD59-A6C34878D82A}">
                    <a16:rowId xmlns:a16="http://schemas.microsoft.com/office/drawing/2014/main" val="4083926995"/>
                  </a:ext>
                </a:extLst>
              </a:tr>
              <a:tr h="370840">
                <a:tc>
                  <a:txBody>
                    <a:bodyPr/>
                    <a:lstStyle/>
                    <a:p>
                      <a:pPr marL="0" indent="0">
                        <a:buFont typeface="Arial" panose="020B0604020202020204" pitchFamily="34" charset="0"/>
                        <a:buNone/>
                      </a:pPr>
                      <a:r>
                        <a:rPr lang="en-AU" sz="1000" dirty="0"/>
                        <a:t>National: Club Affiliation</a:t>
                      </a:r>
                      <a:r>
                        <a:rPr lang="en-AU" sz="1000" baseline="0" dirty="0"/>
                        <a:t> Status</a:t>
                      </a:r>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National</a:t>
                      </a:r>
                      <a:r>
                        <a:rPr lang="en-AU" sz="1000" baseline="0" dirty="0"/>
                        <a:t> Association</a:t>
                      </a:r>
                      <a:endParaRPr lang="en-AU" sz="1000" dirty="0"/>
                    </a:p>
                    <a:p>
                      <a:pPr marL="0" indent="0">
                        <a:buFont typeface="Arial" panose="020B0604020202020204" pitchFamily="34" charset="0"/>
                        <a:buNone/>
                      </a:pPr>
                      <a:endParaRPr lang="en-AU" sz="1000" dirty="0"/>
                    </a:p>
                  </a:txBody>
                  <a:tcPr/>
                </a:tc>
                <a:tc>
                  <a:txBody>
                    <a:bodyPr/>
                    <a:lstStyle/>
                    <a:p>
                      <a:pPr marL="171450" indent="-171450">
                        <a:buFont typeface="Arial" panose="020B0604020202020204" pitchFamily="34" charset="0"/>
                        <a:buChar char="•"/>
                      </a:pPr>
                      <a:r>
                        <a:rPr lang="en-AU" sz="1000" dirty="0"/>
                        <a:t>To assist Gymnastics Australia in determining what supporting documents were uploaded during the Club Affiliation Renewal process</a:t>
                      </a:r>
                    </a:p>
                    <a:p>
                      <a:pPr marL="171450" indent="-171450">
                        <a:buFont typeface="Arial" panose="020B0604020202020204" pitchFamily="34" charset="0"/>
                        <a:buChar char="•"/>
                      </a:pPr>
                      <a:r>
                        <a:rPr lang="en-AU" sz="1000" dirty="0"/>
                        <a:t>Provides a link to download and verify uploaded documents</a:t>
                      </a:r>
                    </a:p>
                  </a:txBody>
                  <a:tcPr/>
                </a:tc>
                <a:extLst>
                  <a:ext uri="{0D108BD9-81ED-4DB2-BD59-A6C34878D82A}">
                    <a16:rowId xmlns:a16="http://schemas.microsoft.com/office/drawing/2014/main" val="324110727"/>
                  </a:ext>
                </a:extLst>
              </a:tr>
            </a:tbl>
          </a:graphicData>
        </a:graphic>
      </p:graphicFrame>
    </p:spTree>
    <p:extLst>
      <p:ext uri="{BB962C8B-B14F-4D97-AF65-F5344CB8AC3E}">
        <p14:creationId xmlns:p14="http://schemas.microsoft.com/office/powerpoint/2010/main" val="19682664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About Affiliation Reports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0630026"/>
              </p:ext>
            </p:extLst>
          </p:nvPr>
        </p:nvGraphicFramePr>
        <p:xfrm>
          <a:off x="838200" y="1757363"/>
          <a:ext cx="10515599" cy="3205480"/>
        </p:xfrm>
        <a:graphic>
          <a:graphicData uri="http://schemas.openxmlformats.org/drawingml/2006/table">
            <a:tbl>
              <a:tblPr firstRow="1" bandRow="1">
                <a:tableStyleId>{5C22544A-7EE6-4342-B048-85BDC9FD1C3A}</a:tableStyleId>
              </a:tblPr>
              <a:tblGrid>
                <a:gridCol w="4048449">
                  <a:extLst>
                    <a:ext uri="{9D8B030D-6E8A-4147-A177-3AD203B41FA5}">
                      <a16:colId xmlns:a16="http://schemas.microsoft.com/office/drawing/2014/main" val="880152528"/>
                    </a:ext>
                  </a:extLst>
                </a:gridCol>
                <a:gridCol w="1840204">
                  <a:extLst>
                    <a:ext uri="{9D8B030D-6E8A-4147-A177-3AD203B41FA5}">
                      <a16:colId xmlns:a16="http://schemas.microsoft.com/office/drawing/2014/main" val="3921923109"/>
                    </a:ext>
                  </a:extLst>
                </a:gridCol>
                <a:gridCol w="4626946">
                  <a:extLst>
                    <a:ext uri="{9D8B030D-6E8A-4147-A177-3AD203B41FA5}">
                      <a16:colId xmlns:a16="http://schemas.microsoft.com/office/drawing/2014/main" val="3225181512"/>
                    </a:ext>
                  </a:extLst>
                </a:gridCol>
              </a:tblGrid>
              <a:tr h="370840">
                <a:tc>
                  <a:txBody>
                    <a:bodyPr/>
                    <a:lstStyle/>
                    <a:p>
                      <a:pPr marL="0" indent="0">
                        <a:buFont typeface="Arial" panose="020B0604020202020204" pitchFamily="34" charset="0"/>
                        <a:buNone/>
                      </a:pPr>
                      <a:r>
                        <a:rPr lang="en-AU" sz="1000" dirty="0">
                          <a:solidFill>
                            <a:schemeClr val="tx1"/>
                          </a:solidFill>
                        </a:rPr>
                        <a:t>Report</a:t>
                      </a:r>
                    </a:p>
                  </a:txBody>
                  <a:tcPr/>
                </a:tc>
                <a:tc>
                  <a:txBody>
                    <a:bodyPr/>
                    <a:lstStyle/>
                    <a:p>
                      <a:pPr marL="0" indent="0">
                        <a:buFont typeface="Arial" panose="020B0604020202020204" pitchFamily="34" charset="0"/>
                        <a:buNone/>
                      </a:pPr>
                      <a:r>
                        <a:rPr lang="en-AU" sz="1000" dirty="0">
                          <a:solidFill>
                            <a:schemeClr val="tx1"/>
                          </a:solidFill>
                        </a:rPr>
                        <a:t>Can be seen by</a:t>
                      </a:r>
                    </a:p>
                  </a:txBody>
                  <a:tcPr/>
                </a:tc>
                <a:tc>
                  <a:txBody>
                    <a:bodyPr/>
                    <a:lstStyle/>
                    <a:p>
                      <a:pPr marL="0" indent="0">
                        <a:buFont typeface="Arial" panose="020B0604020202020204" pitchFamily="34" charset="0"/>
                        <a:buNone/>
                      </a:pPr>
                      <a:r>
                        <a:rPr lang="en-AU" sz="1000" dirty="0">
                          <a:solidFill>
                            <a:schemeClr val="tx1"/>
                          </a:solidFill>
                        </a:rPr>
                        <a:t>Notes</a:t>
                      </a:r>
                    </a:p>
                  </a:txBody>
                  <a:tcPr/>
                </a:tc>
                <a:extLst>
                  <a:ext uri="{0D108BD9-81ED-4DB2-BD59-A6C34878D82A}">
                    <a16:rowId xmlns:a16="http://schemas.microsoft.com/office/drawing/2014/main" val="3193631043"/>
                  </a:ext>
                </a:extLst>
              </a:tr>
              <a:tr h="370840">
                <a:tc>
                  <a:txBody>
                    <a:bodyPr/>
                    <a:lstStyle/>
                    <a:p>
                      <a:pPr marL="0" indent="0">
                        <a:buFont typeface="Arial" panose="020B0604020202020204" pitchFamily="34" charset="0"/>
                        <a:buNone/>
                      </a:pPr>
                      <a:r>
                        <a:rPr lang="en-AU" sz="1000" dirty="0"/>
                        <a:t>National: Club Affiliation</a:t>
                      </a:r>
                      <a:r>
                        <a:rPr lang="en-AU" sz="1000" baseline="0" dirty="0"/>
                        <a:t> – Desktop to Date</a:t>
                      </a:r>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National</a:t>
                      </a:r>
                      <a:r>
                        <a:rPr lang="en-AU" sz="1000" baseline="0" dirty="0"/>
                        <a:t> Association</a:t>
                      </a:r>
                      <a:endParaRPr lang="en-AU" sz="1000" dirty="0"/>
                    </a:p>
                    <a:p>
                      <a:pPr marL="0" indent="0">
                        <a:buFont typeface="Arial" panose="020B0604020202020204" pitchFamily="34" charset="0"/>
                        <a:buNone/>
                      </a:pPr>
                      <a:endParaRPr lang="en-AU" sz="1000" dirty="0"/>
                    </a:p>
                  </a:txBody>
                  <a:tcPr/>
                </a:tc>
                <a:tc>
                  <a:txBody>
                    <a:bodyPr/>
                    <a:lstStyle/>
                    <a:p>
                      <a:pPr marL="171450" indent="-171450">
                        <a:buFont typeface="Arial" panose="020B0604020202020204" pitchFamily="34" charset="0"/>
                        <a:buChar char="•"/>
                      </a:pPr>
                      <a:r>
                        <a:rPr lang="en-AU" sz="1000" dirty="0"/>
                        <a:t>To</a:t>
                      </a:r>
                      <a:r>
                        <a:rPr lang="en-AU" sz="1000" baseline="0" dirty="0"/>
                        <a:t> check which Clubs have affiliated via a manual desktop process for the current year to today.</a:t>
                      </a:r>
                      <a:endParaRPr lang="en-AU" sz="1000" dirty="0"/>
                    </a:p>
                  </a:txBody>
                  <a:tcPr/>
                </a:tc>
                <a:extLst>
                  <a:ext uri="{0D108BD9-81ED-4DB2-BD59-A6C34878D82A}">
                    <a16:rowId xmlns:a16="http://schemas.microsoft.com/office/drawing/2014/main" val="3743224436"/>
                  </a:ext>
                </a:extLst>
              </a:tr>
              <a:tr h="370840">
                <a:tc>
                  <a:txBody>
                    <a:bodyPr/>
                    <a:lstStyle/>
                    <a:p>
                      <a:pPr marL="0" indent="0">
                        <a:buFont typeface="Arial" panose="020B0604020202020204" pitchFamily="34" charset="0"/>
                        <a:buNone/>
                      </a:pPr>
                      <a:r>
                        <a:rPr lang="en-AU" sz="1000" dirty="0"/>
                        <a:t>National: Club Affiliation</a:t>
                      </a:r>
                      <a:r>
                        <a:rPr lang="en-AU" sz="1000" baseline="0" dirty="0"/>
                        <a:t> – Weekly</a:t>
                      </a:r>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National</a:t>
                      </a:r>
                      <a:r>
                        <a:rPr lang="en-AU" sz="1000" baseline="0" dirty="0"/>
                        <a:t> Association</a:t>
                      </a:r>
                      <a:endParaRPr lang="en-AU" sz="1000" dirty="0"/>
                    </a:p>
                    <a:p>
                      <a:pPr marL="0" indent="0">
                        <a:buFont typeface="Arial" panose="020B0604020202020204" pitchFamily="34" charset="0"/>
                        <a:buNone/>
                      </a:pPr>
                      <a:endParaRPr lang="en-AU" sz="1000" dirty="0"/>
                    </a:p>
                  </a:txBody>
                  <a:tcPr/>
                </a:tc>
                <a:tc>
                  <a:txBody>
                    <a:bodyPr/>
                    <a:lstStyle/>
                    <a:p>
                      <a:pPr marL="171450" indent="-171450">
                        <a:buFont typeface="Arial" panose="020B0604020202020204" pitchFamily="34" charset="0"/>
                        <a:buChar char="•"/>
                      </a:pPr>
                      <a:r>
                        <a:rPr lang="en-AU" sz="1000" dirty="0"/>
                        <a:t>To check which </a:t>
                      </a:r>
                      <a:r>
                        <a:rPr lang="en-AU" sz="1000" baseline="0" dirty="0"/>
                        <a:t>Clubs have affiliated via online renewals form process for the current year during the current week</a:t>
                      </a:r>
                      <a:endParaRPr lang="en-AU" sz="1000" dirty="0"/>
                    </a:p>
                  </a:txBody>
                  <a:tcPr/>
                </a:tc>
                <a:extLst>
                  <a:ext uri="{0D108BD9-81ED-4DB2-BD59-A6C34878D82A}">
                    <a16:rowId xmlns:a16="http://schemas.microsoft.com/office/drawing/2014/main" val="3528161429"/>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National: Club Affiliation</a:t>
                      </a:r>
                      <a:r>
                        <a:rPr lang="en-AU" sz="1000" baseline="0" dirty="0"/>
                        <a:t> – Weekly Desktop</a:t>
                      </a:r>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National</a:t>
                      </a:r>
                      <a:r>
                        <a:rPr lang="en-AU" sz="1000" baseline="0" dirty="0"/>
                        <a:t> Association</a:t>
                      </a:r>
                      <a:endParaRPr lang="en-AU" sz="1000" dirty="0"/>
                    </a:p>
                    <a:p>
                      <a:pPr marL="0" indent="0">
                        <a:buFont typeface="Arial" panose="020B0604020202020204" pitchFamily="34" charset="0"/>
                        <a:buNone/>
                      </a:pPr>
                      <a:endParaRPr lang="en-AU" sz="1000" dirty="0"/>
                    </a:p>
                  </a:txBody>
                  <a:tcPr/>
                </a:tc>
                <a:tc>
                  <a:txBody>
                    <a:bodyPr/>
                    <a:lstStyle/>
                    <a:p>
                      <a:pPr marL="171450" indent="-171450">
                        <a:buFont typeface="Arial" panose="020B0604020202020204" pitchFamily="34" charset="0"/>
                        <a:buChar char="•"/>
                      </a:pPr>
                      <a:r>
                        <a:rPr lang="en-AU" sz="1000" dirty="0"/>
                        <a:t>To check which </a:t>
                      </a:r>
                      <a:r>
                        <a:rPr lang="en-AU" sz="1000" baseline="0" dirty="0"/>
                        <a:t>Clubs have affiliated via a manual desktop process for the current year during the current week.</a:t>
                      </a:r>
                      <a:endParaRPr lang="en-AU" sz="1000" dirty="0"/>
                    </a:p>
                  </a:txBody>
                  <a:tcPr/>
                </a:tc>
                <a:extLst>
                  <a:ext uri="{0D108BD9-81ED-4DB2-BD59-A6C34878D82A}">
                    <a16:rowId xmlns:a16="http://schemas.microsoft.com/office/drawing/2014/main" val="3971974728"/>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National: Club Affiliation</a:t>
                      </a:r>
                      <a:r>
                        <a:rPr lang="en-AU" sz="1000" baseline="0" dirty="0"/>
                        <a:t> – Club Admin Email Review</a:t>
                      </a:r>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National</a:t>
                      </a:r>
                      <a:r>
                        <a:rPr lang="en-AU" sz="1000" baseline="0" dirty="0"/>
                        <a:t> Association</a:t>
                      </a:r>
                      <a:endParaRPr lang="en-AU" sz="1000" dirty="0"/>
                    </a:p>
                    <a:p>
                      <a:pPr marL="0" indent="0">
                        <a:buFont typeface="Arial" panose="020B0604020202020204" pitchFamily="34" charset="0"/>
                        <a:buNone/>
                      </a:pPr>
                      <a:endParaRPr lang="en-AU" sz="1000" dirty="0"/>
                    </a:p>
                  </a:txBody>
                  <a:tcPr/>
                </a:tc>
                <a:tc>
                  <a:txBody>
                    <a:bodyPr/>
                    <a:lstStyle/>
                    <a:p>
                      <a:pPr marL="171450" indent="-171450">
                        <a:buFont typeface="Arial" panose="020B0604020202020204" pitchFamily="34" charset="0"/>
                        <a:buChar char="•"/>
                      </a:pPr>
                      <a:r>
                        <a:rPr lang="en-AU" sz="1000" dirty="0"/>
                        <a:t>To ensure data quality when sending out email notifications during the Club Affiliation Renewal process and other club related communication</a:t>
                      </a:r>
                    </a:p>
                    <a:p>
                      <a:pPr marL="171450" indent="-171450">
                        <a:buFont typeface="Arial" panose="020B0604020202020204" pitchFamily="34" charset="0"/>
                        <a:buChar char="•"/>
                      </a:pPr>
                      <a:r>
                        <a:rPr lang="en-AU" sz="1000" dirty="0"/>
                        <a:t>To receive a copy of the Club Affiliation Renewal form on submission or the online form</a:t>
                      </a:r>
                    </a:p>
                  </a:txBody>
                  <a:tcPr/>
                </a:tc>
                <a:extLst>
                  <a:ext uri="{0D108BD9-81ED-4DB2-BD59-A6C34878D82A}">
                    <a16:rowId xmlns:a16="http://schemas.microsoft.com/office/drawing/2014/main" val="3625312099"/>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National: Club Affiliation</a:t>
                      </a:r>
                      <a:r>
                        <a:rPr lang="en-AU" sz="1000" baseline="0" dirty="0"/>
                        <a:t> – Club Email Address Review</a:t>
                      </a:r>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National</a:t>
                      </a:r>
                      <a:r>
                        <a:rPr lang="en-AU" sz="1000" baseline="0" dirty="0"/>
                        <a:t> Association</a:t>
                      </a:r>
                      <a:endParaRPr lang="en-AU" sz="1000" dirty="0"/>
                    </a:p>
                    <a:p>
                      <a:pPr marL="0" indent="0">
                        <a:buFont typeface="Arial" panose="020B0604020202020204" pitchFamily="34" charset="0"/>
                        <a:buNone/>
                      </a:pPr>
                      <a:endParaRPr lang="en-AU" sz="10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dirty="0"/>
                        <a:t>To ensure all clubs have provided a</a:t>
                      </a:r>
                      <a:r>
                        <a:rPr lang="en-AU" sz="1000" baseline="0" dirty="0"/>
                        <a:t> club email address which is displayed in the Club finder.</a:t>
                      </a:r>
                      <a:endParaRPr lang="en-AU" sz="1000" dirty="0"/>
                    </a:p>
                    <a:p>
                      <a:pPr marL="171450" indent="-171450">
                        <a:buFont typeface="Arial" panose="020B0604020202020204" pitchFamily="34" charset="0"/>
                        <a:buChar char="•"/>
                      </a:pPr>
                      <a:endParaRPr lang="en-AU" sz="1000" dirty="0"/>
                    </a:p>
                  </a:txBody>
                  <a:tcPr/>
                </a:tc>
                <a:extLst>
                  <a:ext uri="{0D108BD9-81ED-4DB2-BD59-A6C34878D82A}">
                    <a16:rowId xmlns:a16="http://schemas.microsoft.com/office/drawing/2014/main" val="281748525"/>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National: Club Affiliation</a:t>
                      </a:r>
                      <a:r>
                        <a:rPr lang="en-AU" sz="1000" baseline="0" dirty="0"/>
                        <a:t> – Paid Thru Missing</a:t>
                      </a:r>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National</a:t>
                      </a:r>
                      <a:r>
                        <a:rPr lang="en-AU" sz="1000" baseline="0" dirty="0"/>
                        <a:t> Association</a:t>
                      </a:r>
                      <a:endParaRPr lang="en-AU" sz="1000" dirty="0"/>
                    </a:p>
                    <a:p>
                      <a:pPr marL="0" indent="0">
                        <a:buFont typeface="Arial" panose="020B0604020202020204" pitchFamily="34" charset="0"/>
                        <a:buNone/>
                      </a:pPr>
                      <a:endParaRPr lang="en-AU" sz="1000" dirty="0"/>
                    </a:p>
                  </a:txBody>
                  <a:tcPr/>
                </a:tc>
                <a:tc>
                  <a:txBody>
                    <a:bodyPr/>
                    <a:lstStyle/>
                    <a:p>
                      <a:pPr marL="171450" indent="-171450">
                        <a:buFont typeface="Arial" panose="020B0604020202020204" pitchFamily="34" charset="0"/>
                        <a:buChar char="•"/>
                      </a:pPr>
                      <a:r>
                        <a:rPr lang="en-AU" sz="1000" dirty="0"/>
                        <a:t>To check all Clubs</a:t>
                      </a:r>
                      <a:r>
                        <a:rPr lang="en-AU" sz="1000" baseline="0" dirty="0"/>
                        <a:t> have a paid thru date.</a:t>
                      </a:r>
                      <a:endParaRPr lang="en-AU" sz="1000" dirty="0"/>
                    </a:p>
                  </a:txBody>
                  <a:tcPr/>
                </a:tc>
                <a:extLst>
                  <a:ext uri="{0D108BD9-81ED-4DB2-BD59-A6C34878D82A}">
                    <a16:rowId xmlns:a16="http://schemas.microsoft.com/office/drawing/2014/main" val="1789631572"/>
                  </a:ext>
                </a:extLst>
              </a:tr>
            </a:tbl>
          </a:graphicData>
        </a:graphic>
      </p:graphicFrame>
    </p:spTree>
    <p:extLst>
      <p:ext uri="{BB962C8B-B14F-4D97-AF65-F5344CB8AC3E}">
        <p14:creationId xmlns:p14="http://schemas.microsoft.com/office/powerpoint/2010/main" val="24312874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How to make changes in the </a:t>
            </a:r>
            <a:br>
              <a:rPr lang="en-AU" dirty="0"/>
            </a:br>
            <a:r>
              <a:rPr lang="en-AU" dirty="0"/>
              <a:t>Club Record on the Staff Site</a:t>
            </a:r>
          </a:p>
        </p:txBody>
      </p:sp>
      <p:sp>
        <p:nvSpPr>
          <p:cNvPr id="3" name="Content Placeholder 2">
            <a:extLst>
              <a:ext uri="{FF2B5EF4-FFF2-40B4-BE49-F238E27FC236}">
                <a16:creationId xmlns:a16="http://schemas.microsoft.com/office/drawing/2014/main" id="{0FAF8B93-6A1E-4DA2-9202-95AE1FDA2967}"/>
              </a:ext>
            </a:extLst>
          </p:cNvPr>
          <p:cNvSpPr>
            <a:spLocks noGrp="1"/>
          </p:cNvSpPr>
          <p:nvPr>
            <p:ph idx="1"/>
          </p:nvPr>
        </p:nvSpPr>
        <p:spPr/>
        <p:txBody>
          <a:bodyPr/>
          <a:lstStyle/>
          <a:p>
            <a:r>
              <a:rPr lang="en-AU" dirty="0"/>
              <a:t>Go to Staff Site&gt; Find Contacts&gt; Find Club</a:t>
            </a:r>
          </a:p>
          <a:p>
            <a:r>
              <a:rPr lang="en-AU" dirty="0"/>
              <a:t>Once in the club record, go to the Club Details tab and use the pencil icon to edit</a:t>
            </a:r>
          </a:p>
          <a:p>
            <a:endParaRPr lang="en-AU" dirty="0"/>
          </a:p>
        </p:txBody>
      </p:sp>
      <p:pic>
        <p:nvPicPr>
          <p:cNvPr id="8" name="Picture 7">
            <a:extLst>
              <a:ext uri="{FF2B5EF4-FFF2-40B4-BE49-F238E27FC236}">
                <a16:creationId xmlns:a16="http://schemas.microsoft.com/office/drawing/2014/main" id="{A22FF65E-4CF8-46E9-A12E-CBA671082CE2}"/>
              </a:ext>
            </a:extLst>
          </p:cNvPr>
          <p:cNvPicPr>
            <a:picLocks noChangeAspect="1"/>
          </p:cNvPicPr>
          <p:nvPr/>
        </p:nvPicPr>
        <p:blipFill>
          <a:blip r:embed="rId2"/>
          <a:stretch>
            <a:fillRect/>
          </a:stretch>
        </p:blipFill>
        <p:spPr>
          <a:xfrm>
            <a:off x="1133810" y="2603287"/>
            <a:ext cx="8441410" cy="4106036"/>
          </a:xfrm>
          <a:prstGeom prst="rect">
            <a:avLst/>
          </a:prstGeom>
        </p:spPr>
      </p:pic>
    </p:spTree>
    <p:extLst>
      <p:ext uri="{BB962C8B-B14F-4D97-AF65-F5344CB8AC3E}">
        <p14:creationId xmlns:p14="http://schemas.microsoft.com/office/powerpoint/2010/main" val="34663955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382FA3-AA5A-4EDE-82B3-C6910EDF4DB8}"/>
              </a:ext>
            </a:extLst>
          </p:cNvPr>
          <p:cNvSpPr>
            <a:spLocks noGrp="1"/>
          </p:cNvSpPr>
          <p:nvPr>
            <p:ph type="ctrTitle"/>
          </p:nvPr>
        </p:nvSpPr>
        <p:spPr/>
        <p:txBody>
          <a:bodyPr/>
          <a:lstStyle/>
          <a:p>
            <a:r>
              <a:rPr lang="en-US" dirty="0"/>
              <a:t>Help and Feedback Resources</a:t>
            </a:r>
          </a:p>
        </p:txBody>
      </p:sp>
    </p:spTree>
    <p:extLst>
      <p:ext uri="{BB962C8B-B14F-4D97-AF65-F5344CB8AC3E}">
        <p14:creationId xmlns:p14="http://schemas.microsoft.com/office/powerpoint/2010/main" val="5581889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Online Club Affiliation Renewals</a:t>
            </a:r>
            <a:br>
              <a:rPr lang="en-AU" dirty="0"/>
            </a:br>
            <a:r>
              <a:rPr lang="en-AU" dirty="0"/>
              <a:t>Help &amp; Feedback Resources</a:t>
            </a:r>
          </a:p>
        </p:txBody>
      </p:sp>
      <p:sp>
        <p:nvSpPr>
          <p:cNvPr id="3" name="Content Placeholder 2"/>
          <p:cNvSpPr>
            <a:spLocks noGrp="1"/>
          </p:cNvSpPr>
          <p:nvPr>
            <p:ph idx="1"/>
          </p:nvPr>
        </p:nvSpPr>
        <p:spPr/>
        <p:txBody>
          <a:bodyPr/>
          <a:lstStyle/>
          <a:p>
            <a:pPr marL="0" indent="0">
              <a:buNone/>
            </a:pPr>
            <a:r>
              <a:rPr lang="en-AU" sz="1600" dirty="0"/>
              <a:t>User help documentation on the Online Club Affiliation Renewals Process can be found via:</a:t>
            </a:r>
          </a:p>
          <a:p>
            <a:r>
              <a:rPr lang="en-AU" sz="1600" dirty="0">
                <a:hlinkClick r:id="rId2"/>
              </a:rPr>
              <a:t>Staff User Guides &amp; Support Page</a:t>
            </a:r>
            <a:r>
              <a:rPr lang="en-AU" sz="1600" dirty="0"/>
              <a:t> (Information for Staff)</a:t>
            </a:r>
          </a:p>
          <a:p>
            <a:r>
              <a:rPr lang="en-AU" sz="1600" dirty="0">
                <a:hlinkClick r:id="rId3"/>
              </a:rPr>
              <a:t>Gymnastics Support Page</a:t>
            </a:r>
            <a:r>
              <a:rPr lang="en-AU" sz="1600" dirty="0"/>
              <a:t> (Information for Clubs)</a:t>
            </a:r>
          </a:p>
          <a:p>
            <a:r>
              <a:rPr lang="en-AU" sz="1600" dirty="0"/>
              <a:t>Clicking on the Information Icons while completing the Online Club Affiliation form.</a:t>
            </a:r>
          </a:p>
          <a:p>
            <a:r>
              <a:rPr lang="en-AU" sz="1600" dirty="0"/>
              <a:t>The 2022 Club Affiliation manual available on the </a:t>
            </a:r>
            <a:r>
              <a:rPr lang="en-AU" sz="1600" dirty="0">
                <a:hlinkClick r:id="rId3"/>
              </a:rPr>
              <a:t>Affiliation Resources Page</a:t>
            </a:r>
            <a:r>
              <a:rPr lang="en-AU" sz="1600" dirty="0"/>
              <a:t>.</a:t>
            </a:r>
          </a:p>
          <a:p>
            <a:endParaRPr lang="en-AU" sz="1600" dirty="0"/>
          </a:p>
          <a:p>
            <a:pPr marL="0" indent="0">
              <a:buNone/>
            </a:pPr>
            <a:r>
              <a:rPr lang="en-AU" sz="1600" dirty="0"/>
              <a:t>Please contact your State Association or </a:t>
            </a:r>
            <a:r>
              <a:rPr lang="en-AU" sz="1600" dirty="0">
                <a:hlinkClick r:id="rId4"/>
              </a:rPr>
              <a:t>Log a Support Request </a:t>
            </a:r>
            <a:r>
              <a:rPr lang="en-AU" sz="1600" dirty="0"/>
              <a:t>if you require any further assistance.</a:t>
            </a:r>
          </a:p>
        </p:txBody>
      </p:sp>
    </p:spTree>
    <p:extLst>
      <p:ext uri="{BB962C8B-B14F-4D97-AF65-F5344CB8AC3E}">
        <p14:creationId xmlns:p14="http://schemas.microsoft.com/office/powerpoint/2010/main" val="3876645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Accessing the Club Affiliation Form</a:t>
            </a:r>
          </a:p>
        </p:txBody>
      </p:sp>
      <p:sp>
        <p:nvSpPr>
          <p:cNvPr id="3" name="Content Placeholder 2"/>
          <p:cNvSpPr>
            <a:spLocks noGrp="1"/>
          </p:cNvSpPr>
          <p:nvPr>
            <p:ph idx="1"/>
          </p:nvPr>
        </p:nvSpPr>
        <p:spPr>
          <a:xfrm>
            <a:off x="838200" y="1756679"/>
            <a:ext cx="4186287" cy="4421699"/>
          </a:xfrm>
        </p:spPr>
        <p:txBody>
          <a:bodyPr/>
          <a:lstStyle/>
          <a:p>
            <a:pPr lvl="0">
              <a:buFont typeface="+mj-lt"/>
              <a:buAutoNum type="arabicPeriod"/>
            </a:pPr>
            <a:r>
              <a:rPr lang="en-AU" sz="1800" dirty="0"/>
              <a:t>Click on the Administration</a:t>
            </a:r>
            <a:r>
              <a:rPr lang="en-AU" sz="1800" b="1" dirty="0"/>
              <a:t> </a:t>
            </a:r>
            <a:r>
              <a:rPr lang="en-AU" sz="1800" dirty="0"/>
              <a:t>tab</a:t>
            </a:r>
          </a:p>
          <a:p>
            <a:pPr lvl="0">
              <a:buFont typeface="+mj-lt"/>
              <a:buAutoNum type="arabicPeriod"/>
            </a:pPr>
            <a:endParaRPr lang="en-AU" sz="1800" dirty="0"/>
          </a:p>
          <a:p>
            <a:pPr lvl="0">
              <a:buFont typeface="+mj-lt"/>
              <a:buAutoNum type="arabicPeriod"/>
            </a:pPr>
            <a:r>
              <a:rPr lang="en-AU" sz="1800" dirty="0"/>
              <a:t>Click on the Club Affiliation Button</a:t>
            </a:r>
          </a:p>
          <a:p>
            <a:pPr lvl="0">
              <a:buFont typeface="+mj-lt"/>
              <a:buAutoNum type="arabicPeriod"/>
            </a:pPr>
            <a:endParaRPr lang="en-AU" sz="1800" dirty="0"/>
          </a:p>
          <a:p>
            <a:pPr lvl="0">
              <a:buFont typeface="+mj-lt"/>
              <a:buAutoNum type="arabicPeriod"/>
            </a:pPr>
            <a:r>
              <a:rPr lang="en-AU" sz="1800" dirty="0"/>
              <a:t>This will take you to the Club Affiliation Renewals form.</a:t>
            </a:r>
            <a:endParaRPr lang="en-AU" dirty="0"/>
          </a:p>
        </p:txBody>
      </p:sp>
      <p:pic>
        <p:nvPicPr>
          <p:cNvPr id="4" name="Picture 3"/>
          <p:cNvPicPr>
            <a:picLocks noChangeAspect="1"/>
          </p:cNvPicPr>
          <p:nvPr/>
        </p:nvPicPr>
        <p:blipFill>
          <a:blip r:embed="rId2"/>
          <a:stretch>
            <a:fillRect/>
          </a:stretch>
        </p:blipFill>
        <p:spPr>
          <a:xfrm>
            <a:off x="5348431" y="1360416"/>
            <a:ext cx="5184576" cy="5087781"/>
          </a:xfrm>
          <a:prstGeom prst="rect">
            <a:avLst/>
          </a:prstGeom>
        </p:spPr>
      </p:pic>
      <p:sp>
        <p:nvSpPr>
          <p:cNvPr id="5" name="Rectangle 4"/>
          <p:cNvSpPr/>
          <p:nvPr/>
        </p:nvSpPr>
        <p:spPr>
          <a:xfrm>
            <a:off x="8012727" y="1360415"/>
            <a:ext cx="792088" cy="2928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6716583" y="6108081"/>
            <a:ext cx="792088" cy="2928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46106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 Page (Top of Page)</a:t>
            </a:r>
          </a:p>
        </p:txBody>
      </p:sp>
      <p:sp>
        <p:nvSpPr>
          <p:cNvPr id="5" name="Down Arrow 4"/>
          <p:cNvSpPr/>
          <p:nvPr/>
        </p:nvSpPr>
        <p:spPr>
          <a:xfrm>
            <a:off x="7752184" y="4407349"/>
            <a:ext cx="576064" cy="1440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p:cNvSpPr txBox="1"/>
          <p:nvPr/>
        </p:nvSpPr>
        <p:spPr>
          <a:xfrm>
            <a:off x="8328248" y="4407350"/>
            <a:ext cx="2088232" cy="830997"/>
          </a:xfrm>
          <a:prstGeom prst="rect">
            <a:avLst/>
          </a:prstGeom>
          <a:noFill/>
        </p:spPr>
        <p:txBody>
          <a:bodyPr wrap="square" rtlCol="0">
            <a:spAutoFit/>
          </a:bodyPr>
          <a:lstStyle/>
          <a:p>
            <a:r>
              <a:rPr lang="en-AU" sz="1600" dirty="0"/>
              <a:t>Scroll down page for more instructions about completing form</a:t>
            </a:r>
          </a:p>
        </p:txBody>
      </p:sp>
      <p:sp>
        <p:nvSpPr>
          <p:cNvPr id="8" name="TextBox 7"/>
          <p:cNvSpPr txBox="1"/>
          <p:nvPr/>
        </p:nvSpPr>
        <p:spPr>
          <a:xfrm>
            <a:off x="8328248" y="2398810"/>
            <a:ext cx="2088232" cy="954107"/>
          </a:xfrm>
          <a:prstGeom prst="rect">
            <a:avLst/>
          </a:prstGeom>
          <a:noFill/>
          <a:ln>
            <a:solidFill>
              <a:schemeClr val="tx1"/>
            </a:solidFill>
          </a:ln>
        </p:spPr>
        <p:txBody>
          <a:bodyPr wrap="square" rtlCol="0">
            <a:spAutoFit/>
          </a:bodyPr>
          <a:lstStyle/>
          <a:p>
            <a:r>
              <a:rPr lang="en-AU" sz="1400" dirty="0"/>
              <a:t>Users are unable to use top navigation unless going back to a previous page</a:t>
            </a:r>
          </a:p>
        </p:txBody>
      </p:sp>
      <p:pic>
        <p:nvPicPr>
          <p:cNvPr id="7" name="Picture 6">
            <a:extLst>
              <a:ext uri="{FF2B5EF4-FFF2-40B4-BE49-F238E27FC236}">
                <a16:creationId xmlns:a16="http://schemas.microsoft.com/office/drawing/2014/main" id="{AE040FCB-06DA-437D-9FD9-0FF36FEF7204}"/>
              </a:ext>
            </a:extLst>
          </p:cNvPr>
          <p:cNvPicPr>
            <a:picLocks noChangeAspect="1"/>
          </p:cNvPicPr>
          <p:nvPr/>
        </p:nvPicPr>
        <p:blipFill>
          <a:blip r:embed="rId2"/>
          <a:stretch>
            <a:fillRect/>
          </a:stretch>
        </p:blipFill>
        <p:spPr>
          <a:xfrm>
            <a:off x="575295" y="1719471"/>
            <a:ext cx="7176889" cy="4128038"/>
          </a:xfrm>
          <a:prstGeom prst="rect">
            <a:avLst/>
          </a:prstGeom>
        </p:spPr>
      </p:pic>
      <p:sp>
        <p:nvSpPr>
          <p:cNvPr id="10" name="Rectangle 9">
            <a:extLst>
              <a:ext uri="{FF2B5EF4-FFF2-40B4-BE49-F238E27FC236}">
                <a16:creationId xmlns:a16="http://schemas.microsoft.com/office/drawing/2014/main" id="{3268BCB6-8D8F-41F2-8F10-29F9948D830E}"/>
              </a:ext>
            </a:extLst>
          </p:cNvPr>
          <p:cNvSpPr/>
          <p:nvPr/>
        </p:nvSpPr>
        <p:spPr>
          <a:xfrm>
            <a:off x="635431" y="1719471"/>
            <a:ext cx="6973583" cy="309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cxnSpLocks/>
            <a:stCxn id="8" idx="1"/>
            <a:endCxn id="10" idx="3"/>
          </p:cNvCxnSpPr>
          <p:nvPr/>
        </p:nvCxnSpPr>
        <p:spPr>
          <a:xfrm flipH="1" flipV="1">
            <a:off x="7609014" y="1874063"/>
            <a:ext cx="719234" cy="10018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511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 Page </a:t>
            </a:r>
            <a:br>
              <a:rPr lang="en-AU" dirty="0"/>
            </a:br>
            <a:r>
              <a:rPr lang="en-AU" dirty="0"/>
              <a:t>(Scroll to bottom of Page)</a:t>
            </a:r>
          </a:p>
        </p:txBody>
      </p:sp>
      <p:sp>
        <p:nvSpPr>
          <p:cNvPr id="4" name="TextBox 3"/>
          <p:cNvSpPr txBox="1"/>
          <p:nvPr/>
        </p:nvSpPr>
        <p:spPr>
          <a:xfrm>
            <a:off x="6891689" y="6449245"/>
            <a:ext cx="3754760" cy="369332"/>
          </a:xfrm>
          <a:prstGeom prst="rect">
            <a:avLst/>
          </a:prstGeom>
          <a:solidFill>
            <a:srgbClr val="FF6600"/>
          </a:solidFill>
          <a:ln>
            <a:noFill/>
          </a:ln>
        </p:spPr>
        <p:txBody>
          <a:bodyPr wrap="square" rtlCol="0">
            <a:spAutoFit/>
          </a:bodyPr>
          <a:lstStyle/>
          <a:p>
            <a:pPr algn="ctr"/>
            <a:r>
              <a:rPr lang="en-AU" b="1" dirty="0">
                <a:solidFill>
                  <a:schemeClr val="bg1"/>
                </a:solidFill>
              </a:rPr>
              <a:t>Important information to read</a:t>
            </a:r>
          </a:p>
        </p:txBody>
      </p:sp>
      <p:pic>
        <p:nvPicPr>
          <p:cNvPr id="11" name="Picture 10">
            <a:extLst>
              <a:ext uri="{FF2B5EF4-FFF2-40B4-BE49-F238E27FC236}">
                <a16:creationId xmlns:a16="http://schemas.microsoft.com/office/drawing/2014/main" id="{32D35D2B-22A0-4E1A-B674-D974238DB4AF}"/>
              </a:ext>
            </a:extLst>
          </p:cNvPr>
          <p:cNvPicPr>
            <a:picLocks noChangeAspect="1"/>
          </p:cNvPicPr>
          <p:nvPr/>
        </p:nvPicPr>
        <p:blipFill>
          <a:blip r:embed="rId2"/>
          <a:stretch>
            <a:fillRect/>
          </a:stretch>
        </p:blipFill>
        <p:spPr>
          <a:xfrm>
            <a:off x="891923" y="1666998"/>
            <a:ext cx="9084520" cy="4344108"/>
          </a:xfrm>
          <a:prstGeom prst="rect">
            <a:avLst/>
          </a:prstGeom>
        </p:spPr>
      </p:pic>
      <p:sp>
        <p:nvSpPr>
          <p:cNvPr id="12" name="Rectangle 11">
            <a:extLst>
              <a:ext uri="{FF2B5EF4-FFF2-40B4-BE49-F238E27FC236}">
                <a16:creationId xmlns:a16="http://schemas.microsoft.com/office/drawing/2014/main" id="{05C4F900-0642-40C5-8F70-F3AC5DAF495D}"/>
              </a:ext>
            </a:extLst>
          </p:cNvPr>
          <p:cNvSpPr/>
          <p:nvPr/>
        </p:nvSpPr>
        <p:spPr>
          <a:xfrm>
            <a:off x="891922" y="2944054"/>
            <a:ext cx="9084513" cy="30670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3" name="Straight Arrow Connector 12">
            <a:extLst>
              <a:ext uri="{FF2B5EF4-FFF2-40B4-BE49-F238E27FC236}">
                <a16:creationId xmlns:a16="http://schemas.microsoft.com/office/drawing/2014/main" id="{AD7DE33D-7D5C-4ED5-B4FA-46A1B146D6E6}"/>
              </a:ext>
            </a:extLst>
          </p:cNvPr>
          <p:cNvCxnSpPr>
            <a:cxnSpLocks/>
          </p:cNvCxnSpPr>
          <p:nvPr/>
        </p:nvCxnSpPr>
        <p:spPr>
          <a:xfrm flipV="1">
            <a:off x="7948707" y="6011107"/>
            <a:ext cx="0" cy="4381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369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Step 1 | Club Information </a:t>
            </a:r>
            <a:br>
              <a:rPr lang="en-AU" dirty="0"/>
            </a:br>
            <a:r>
              <a:rPr lang="en-AU" dirty="0"/>
              <a:t>(Top of Page)</a:t>
            </a:r>
          </a:p>
        </p:txBody>
      </p:sp>
      <p:pic>
        <p:nvPicPr>
          <p:cNvPr id="307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497874" y="1658744"/>
            <a:ext cx="5249863"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184232" y="5085184"/>
            <a:ext cx="2089180" cy="400110"/>
          </a:xfrm>
          <a:prstGeom prst="rect">
            <a:avLst/>
          </a:prstGeom>
          <a:noFill/>
          <a:ln>
            <a:solidFill>
              <a:schemeClr val="accent2"/>
            </a:solidFill>
          </a:ln>
        </p:spPr>
        <p:txBody>
          <a:bodyPr wrap="square" rtlCol="0">
            <a:spAutoFit/>
          </a:bodyPr>
          <a:lstStyle/>
          <a:p>
            <a:r>
              <a:rPr lang="en-AU" sz="1000" dirty="0"/>
              <a:t>Please leave blank if your club does not have a constitution</a:t>
            </a:r>
          </a:p>
        </p:txBody>
      </p:sp>
      <p:sp>
        <p:nvSpPr>
          <p:cNvPr id="7" name="TextBox 6"/>
          <p:cNvSpPr txBox="1"/>
          <p:nvPr/>
        </p:nvSpPr>
        <p:spPr>
          <a:xfrm>
            <a:off x="8184232" y="4221088"/>
            <a:ext cx="2089180" cy="400110"/>
          </a:xfrm>
          <a:prstGeom prst="rect">
            <a:avLst/>
          </a:prstGeom>
          <a:noFill/>
          <a:ln>
            <a:solidFill>
              <a:schemeClr val="accent2"/>
            </a:solidFill>
          </a:ln>
        </p:spPr>
        <p:txBody>
          <a:bodyPr wrap="square" rtlCol="0">
            <a:spAutoFit/>
          </a:bodyPr>
          <a:lstStyle/>
          <a:p>
            <a:r>
              <a:rPr lang="en-AU" sz="1000" dirty="0"/>
              <a:t>Please choose most appropriate choice from the drop down list</a:t>
            </a:r>
          </a:p>
        </p:txBody>
      </p:sp>
      <p:cxnSp>
        <p:nvCxnSpPr>
          <p:cNvPr id="9" name="Straight Arrow Connector 8"/>
          <p:cNvCxnSpPr>
            <a:stCxn id="7" idx="1"/>
          </p:cNvCxnSpPr>
          <p:nvPr/>
        </p:nvCxnSpPr>
        <p:spPr>
          <a:xfrm flipH="1">
            <a:off x="3503712" y="4421144"/>
            <a:ext cx="4680520" cy="66404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1"/>
          </p:cNvCxnSpPr>
          <p:nvPr/>
        </p:nvCxnSpPr>
        <p:spPr>
          <a:xfrm flipH="1">
            <a:off x="3287688" y="5285240"/>
            <a:ext cx="4896544" cy="20005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178243" y="2519280"/>
            <a:ext cx="2089180" cy="400110"/>
          </a:xfrm>
          <a:prstGeom prst="rect">
            <a:avLst/>
          </a:prstGeom>
          <a:noFill/>
          <a:ln>
            <a:solidFill>
              <a:schemeClr val="accent2"/>
            </a:solidFill>
          </a:ln>
        </p:spPr>
        <p:txBody>
          <a:bodyPr wrap="square" rtlCol="0">
            <a:spAutoFit/>
          </a:bodyPr>
          <a:lstStyle/>
          <a:p>
            <a:r>
              <a:rPr lang="en-AU" sz="1000" dirty="0"/>
              <a:t>Details about your club that will appear on the Club Finder</a:t>
            </a:r>
          </a:p>
        </p:txBody>
      </p:sp>
      <p:cxnSp>
        <p:nvCxnSpPr>
          <p:cNvPr id="15" name="Straight Arrow Connector 14"/>
          <p:cNvCxnSpPr/>
          <p:nvPr/>
        </p:nvCxnSpPr>
        <p:spPr>
          <a:xfrm flipH="1">
            <a:off x="5519936" y="2728956"/>
            <a:ext cx="2664296" cy="65442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178243" y="1448750"/>
            <a:ext cx="2089180" cy="246221"/>
          </a:xfrm>
          <a:prstGeom prst="rect">
            <a:avLst/>
          </a:prstGeom>
          <a:noFill/>
          <a:ln>
            <a:solidFill>
              <a:schemeClr val="accent2"/>
            </a:solidFill>
          </a:ln>
        </p:spPr>
        <p:txBody>
          <a:bodyPr wrap="square" rtlCol="0">
            <a:spAutoFit/>
          </a:bodyPr>
          <a:lstStyle/>
          <a:p>
            <a:r>
              <a:rPr lang="en-AU" sz="1000" dirty="0"/>
              <a:t>Click here for help</a:t>
            </a:r>
          </a:p>
        </p:txBody>
      </p:sp>
      <p:cxnSp>
        <p:nvCxnSpPr>
          <p:cNvPr id="18" name="Straight Arrow Connector 17"/>
          <p:cNvCxnSpPr/>
          <p:nvPr/>
        </p:nvCxnSpPr>
        <p:spPr>
          <a:xfrm flipH="1">
            <a:off x="6600056" y="1554397"/>
            <a:ext cx="1584176" cy="232219"/>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184630"/>
      </p:ext>
    </p:extLst>
  </p:cSld>
  <p:clrMapOvr>
    <a:masterClrMapping/>
  </p:clrMapOvr>
</p:sld>
</file>

<file path=ppt/theme/theme1.xml><?xml version="1.0" encoding="utf-8"?>
<a:theme xmlns:a="http://schemas.openxmlformats.org/drawingml/2006/main" name="GA General Powerpoint ">
  <a:themeElements>
    <a:clrScheme name="GA Colours">
      <a:dk1>
        <a:srgbClr val="1B3281"/>
      </a:dk1>
      <a:lt1>
        <a:srgbClr val="FFFFFF"/>
      </a:lt1>
      <a:dk2>
        <a:srgbClr val="5E5E5E"/>
      </a:dk2>
      <a:lt2>
        <a:srgbClr val="EAEAEA"/>
      </a:lt2>
      <a:accent1>
        <a:srgbClr val="008F91"/>
      </a:accent1>
      <a:accent2>
        <a:srgbClr val="0095DA"/>
      </a:accent2>
      <a:accent3>
        <a:srgbClr val="C30067"/>
      </a:accent3>
      <a:accent4>
        <a:srgbClr val="FEBC11"/>
      </a:accent4>
      <a:accent5>
        <a:srgbClr val="F26641"/>
      </a:accent5>
      <a:accent6>
        <a:srgbClr val="ED1A3B"/>
      </a:accent6>
      <a:hlink>
        <a:srgbClr val="0095DA"/>
      </a:hlink>
      <a:folHlink>
        <a:srgbClr val="7622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 General Powerpoint " id="{0F339291-0D7C-4468-9B29-43B16F0D118E}" vid="{CE7B5609-7A86-4DB7-995E-928BE3019B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 General Powerpoint </Template>
  <TotalTime>164</TotalTime>
  <Words>3053</Words>
  <Application>Microsoft Office PowerPoint</Application>
  <PresentationFormat>Widescreen</PresentationFormat>
  <Paragraphs>313</Paragraphs>
  <Slides>57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Calibri Light</vt:lpstr>
      <vt:lpstr>GA General Powerpoint </vt:lpstr>
      <vt:lpstr>Online Club Affiliation Renewals Process</vt:lpstr>
      <vt:lpstr>Contents</vt:lpstr>
      <vt:lpstr>Club Admin Process</vt:lpstr>
      <vt:lpstr>PowerPoint Presentation</vt:lpstr>
      <vt:lpstr>Logging into the Club Admin Portal as a Club Admin</vt:lpstr>
      <vt:lpstr>Accessing the Club Affiliation Form</vt:lpstr>
      <vt:lpstr>Introduction Page (Top of Page)</vt:lpstr>
      <vt:lpstr>Introduction Page  (Scroll to bottom of Page)</vt:lpstr>
      <vt:lpstr>Step 1 | Club Information  (Top of Page)</vt:lpstr>
      <vt:lpstr>Step 1 | Club Information  (Scroll to bottom of Page)</vt:lpstr>
      <vt:lpstr>Step 2 | Venue Details (Top of Page)</vt:lpstr>
      <vt:lpstr>Step 2 | Venue Details (Scroll to Bottom of Page)</vt:lpstr>
      <vt:lpstr>Step 3 | Club Personnel</vt:lpstr>
      <vt:lpstr>Step 4 | Gymsport Programs (Top of Page)</vt:lpstr>
      <vt:lpstr>Step 4 | Gymsport Programs (Scroll to bottom of Page)</vt:lpstr>
      <vt:lpstr>Step 4-1 | Gymnastics Australia Participation Initiatives</vt:lpstr>
      <vt:lpstr>Step 5 | Club Members</vt:lpstr>
      <vt:lpstr>Step 5-1 | Participation Members</vt:lpstr>
      <vt:lpstr>Step 6 | Insurance</vt:lpstr>
      <vt:lpstr>Step 6-1 | Insurance Opt In </vt:lpstr>
      <vt:lpstr>Step 6-2 | Insurance Opt-Out (Top of Page)</vt:lpstr>
      <vt:lpstr>Step 6-2 | Insurance Opt-Out (Bottom of Page)</vt:lpstr>
      <vt:lpstr>Step 6-3 | Workers Compensation &amp; General Building / Equipment Insurance / Music Licences</vt:lpstr>
      <vt:lpstr>Step 7 | Club Affiliation Agreement (top of page)</vt:lpstr>
      <vt:lpstr>Step 7 | Club Affiliation Agreement (middle of page)</vt:lpstr>
      <vt:lpstr>Step 7 | Club Affiliation Agreement (bottom of page)</vt:lpstr>
      <vt:lpstr>Step 8 | Review &amp; Upload supporting documents (top of page)</vt:lpstr>
      <vt:lpstr>Step 8 | Review &amp; Upload supporting documents  (bottom of page)</vt:lpstr>
      <vt:lpstr>Email Confirmations</vt:lpstr>
      <vt:lpstr>Step 9 | Complete</vt:lpstr>
      <vt:lpstr>What is the Process from here?</vt:lpstr>
      <vt:lpstr>How to download Affiliation Certificate once your application is approved</vt:lpstr>
      <vt:lpstr>State Association Process</vt:lpstr>
      <vt:lpstr>New Online State Association Process</vt:lpstr>
      <vt:lpstr>Finding the Affiliation Renewals Dashboard in the Staff Site</vt:lpstr>
      <vt:lpstr>Instructions for National staff who look after ACT &amp; TAS</vt:lpstr>
      <vt:lpstr>Using the Club Affiliation Dashboard</vt:lpstr>
      <vt:lpstr>How to check if an application is in progress</vt:lpstr>
      <vt:lpstr>How to check if an application has not been started</vt:lpstr>
      <vt:lpstr>How to review submitted applications</vt:lpstr>
      <vt:lpstr>Submitted applications have a Pending Status</vt:lpstr>
      <vt:lpstr>How to have applications resubmitted</vt:lpstr>
      <vt:lpstr>Resubmit Emails to Clubs</vt:lpstr>
      <vt:lpstr>How to approve applications</vt:lpstr>
      <vt:lpstr>Approval Emails</vt:lpstr>
      <vt:lpstr>How to deny applications</vt:lpstr>
      <vt:lpstr>Denied Application Email</vt:lpstr>
      <vt:lpstr>How to check historical applications</vt:lpstr>
      <vt:lpstr>Staff Site&gt; Affiliation Renewals&gt;  Advise Approval Outcome</vt:lpstr>
      <vt:lpstr>Affiliation Reports</vt:lpstr>
      <vt:lpstr>About Affiliation Reports</vt:lpstr>
      <vt:lpstr>About Affiliation Reports</vt:lpstr>
      <vt:lpstr>About Affiliation Reports</vt:lpstr>
      <vt:lpstr>About Affiliation Reports</vt:lpstr>
      <vt:lpstr>How to make changes in the  Club Record on the Staff Site</vt:lpstr>
      <vt:lpstr>Help and Feedback Resources</vt:lpstr>
      <vt:lpstr>Online Club Affiliation Renewals Help &amp; Feedback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Club Affiliation Renewals Process</dc:title>
  <dc:creator>Marney Shepherd</dc:creator>
  <cp:lastModifiedBy>Marney Shepherd</cp:lastModifiedBy>
  <cp:revision>20</cp:revision>
  <dcterms:created xsi:type="dcterms:W3CDTF">2020-01-06T23:31:58Z</dcterms:created>
  <dcterms:modified xsi:type="dcterms:W3CDTF">2024-01-04T22:57:44Z</dcterms:modified>
</cp:coreProperties>
</file>